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1"/>
  </p:notesMasterIdLst>
  <p:handoutMasterIdLst>
    <p:handoutMasterId r:id="rId22"/>
  </p:handoutMasterIdLst>
  <p:sldIdLst>
    <p:sldId id="592" r:id="rId2"/>
    <p:sldId id="826" r:id="rId3"/>
    <p:sldId id="827" r:id="rId4"/>
    <p:sldId id="830" r:id="rId5"/>
    <p:sldId id="831" r:id="rId6"/>
    <p:sldId id="840" r:id="rId7"/>
    <p:sldId id="1008" r:id="rId8"/>
    <p:sldId id="1036" r:id="rId9"/>
    <p:sldId id="1037" r:id="rId10"/>
    <p:sldId id="1038" r:id="rId11"/>
    <p:sldId id="1040" r:id="rId12"/>
    <p:sldId id="1039" r:id="rId13"/>
    <p:sldId id="1041" r:id="rId14"/>
    <p:sldId id="1042" r:id="rId15"/>
    <p:sldId id="1044" r:id="rId16"/>
    <p:sldId id="1043" r:id="rId17"/>
    <p:sldId id="1045" r:id="rId18"/>
    <p:sldId id="1046" r:id="rId19"/>
    <p:sldId id="104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706"/>
    <a:srgbClr val="009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A2AFD5-74EE-DF4F-A1C4-1A28E9567270}" v="60" dt="2026-02-25T15:15:58.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216"/>
    <p:restoredTop sz="94894"/>
  </p:normalViewPr>
  <p:slideViewPr>
    <p:cSldViewPr snapToGrid="0" snapToObjects="1">
      <p:cViewPr varScale="1">
        <p:scale>
          <a:sx n="76" d="100"/>
          <a:sy n="76" d="100"/>
        </p:scale>
        <p:origin x="216"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undo custSel addSld delSld modSld">
      <pc:chgData name="Brian McGreevy" userId="1bdd2619330ffbb7" providerId="LiveId" clId="{24D1785A-822A-5C49-8169-1917F0E467AE}" dt="2026-02-25T15:17:29.017" v="814" actId="114"/>
      <pc:docMkLst>
        <pc:docMk/>
      </pc:docMkLst>
      <pc:sldChg chg="addSp modSp del mod">
        <pc:chgData name="Brian McGreevy" userId="1bdd2619330ffbb7" providerId="LiveId" clId="{24D1785A-822A-5C49-8169-1917F0E467AE}" dt="2026-02-25T15:15:07.932" v="767" actId="2696"/>
        <pc:sldMkLst>
          <pc:docMk/>
          <pc:sldMk cId="944085211" sldId="1035"/>
        </pc:sldMkLst>
        <pc:spChg chg="mod">
          <ac:chgData name="Brian McGreevy" userId="1bdd2619330ffbb7" providerId="LiveId" clId="{24D1785A-822A-5C49-8169-1917F0E467AE}" dt="2026-02-24T22:52:37.728" v="758" actId="20577"/>
          <ac:spMkLst>
            <pc:docMk/>
            <pc:sldMk cId="944085211" sldId="1035"/>
            <ac:spMk id="3" creationId="{97A0A2C8-0D97-FDB2-0C65-F466EE8640F9}"/>
          </ac:spMkLst>
        </pc:spChg>
        <pc:spChg chg="add">
          <ac:chgData name="Brian McGreevy" userId="1bdd2619330ffbb7" providerId="LiveId" clId="{24D1785A-822A-5C49-8169-1917F0E467AE}" dt="2026-02-25T15:13:34.906" v="759"/>
          <ac:spMkLst>
            <pc:docMk/>
            <pc:sldMk cId="944085211" sldId="1035"/>
            <ac:spMk id="4" creationId="{F52A6DF7-5DBB-1662-33EF-A8802CCF9AA2}"/>
          </ac:spMkLst>
        </pc:spChg>
        <pc:spChg chg="add mod">
          <ac:chgData name="Brian McGreevy" userId="1bdd2619330ffbb7" providerId="LiveId" clId="{24D1785A-822A-5C49-8169-1917F0E467AE}" dt="2026-02-25T15:14:41.307" v="766" actId="255"/>
          <ac:spMkLst>
            <pc:docMk/>
            <pc:sldMk cId="944085211" sldId="1035"/>
            <ac:spMk id="5" creationId="{C8A7C53E-B5FB-77EA-6530-F9B2B1CE40D3}"/>
          </ac:spMkLst>
        </pc:spChg>
      </pc:sldChg>
      <pc:sldChg chg="modSp mod">
        <pc:chgData name="Brian McGreevy" userId="1bdd2619330ffbb7" providerId="LiveId" clId="{24D1785A-822A-5C49-8169-1917F0E467AE}" dt="2026-02-24T20:59:57.171" v="0" actId="115"/>
        <pc:sldMkLst>
          <pc:docMk/>
          <pc:sldMk cId="4076344436" sldId="1036"/>
        </pc:sldMkLst>
        <pc:spChg chg="mod">
          <ac:chgData name="Brian McGreevy" userId="1bdd2619330ffbb7" providerId="LiveId" clId="{24D1785A-822A-5C49-8169-1917F0E467AE}" dt="2026-02-24T20:59:57.171" v="0" actId="115"/>
          <ac:spMkLst>
            <pc:docMk/>
            <pc:sldMk cId="4076344436" sldId="1036"/>
            <ac:spMk id="3" creationId="{C14853C7-2864-E3C8-058B-98A40D4D6247}"/>
          </ac:spMkLst>
        </pc:spChg>
      </pc:sldChg>
      <pc:sldChg chg="modSp mod">
        <pc:chgData name="Brian McGreevy" userId="1bdd2619330ffbb7" providerId="LiveId" clId="{24D1785A-822A-5C49-8169-1917F0E467AE}" dt="2026-02-24T21:00:55.559" v="3" actId="255"/>
        <pc:sldMkLst>
          <pc:docMk/>
          <pc:sldMk cId="918951411" sldId="1037"/>
        </pc:sldMkLst>
        <pc:spChg chg="mod">
          <ac:chgData name="Brian McGreevy" userId="1bdd2619330ffbb7" providerId="LiveId" clId="{24D1785A-822A-5C49-8169-1917F0E467AE}" dt="2026-02-24T21:00:55.559" v="3" actId="255"/>
          <ac:spMkLst>
            <pc:docMk/>
            <pc:sldMk cId="918951411" sldId="1037"/>
            <ac:spMk id="3" creationId="{412445BA-ED56-E14F-A19D-8E140D948BE0}"/>
          </ac:spMkLst>
        </pc:spChg>
      </pc:sldChg>
      <pc:sldChg chg="modSp mod">
        <pc:chgData name="Brian McGreevy" userId="1bdd2619330ffbb7" providerId="LiveId" clId="{24D1785A-822A-5C49-8169-1917F0E467AE}" dt="2026-02-24T21:19:10.837" v="113" actId="255"/>
        <pc:sldMkLst>
          <pc:docMk/>
          <pc:sldMk cId="598954806" sldId="1041"/>
        </pc:sldMkLst>
        <pc:spChg chg="mod">
          <ac:chgData name="Brian McGreevy" userId="1bdd2619330ffbb7" providerId="LiveId" clId="{24D1785A-822A-5C49-8169-1917F0E467AE}" dt="2026-02-24T21:19:10.837" v="113" actId="255"/>
          <ac:spMkLst>
            <pc:docMk/>
            <pc:sldMk cId="598954806" sldId="1041"/>
            <ac:spMk id="3" creationId="{EFF94812-85E6-6E3D-7883-3B9B970B53DB}"/>
          </ac:spMkLst>
        </pc:spChg>
      </pc:sldChg>
      <pc:sldChg chg="modSp mod">
        <pc:chgData name="Brian McGreevy" userId="1bdd2619330ffbb7" providerId="LiveId" clId="{24D1785A-822A-5C49-8169-1917F0E467AE}" dt="2026-02-24T21:41:11.956" v="318" actId="20577"/>
        <pc:sldMkLst>
          <pc:docMk/>
          <pc:sldMk cId="3403066997" sldId="1042"/>
        </pc:sldMkLst>
        <pc:spChg chg="mod">
          <ac:chgData name="Brian McGreevy" userId="1bdd2619330ffbb7" providerId="LiveId" clId="{24D1785A-822A-5C49-8169-1917F0E467AE}" dt="2026-02-24T21:41:11.956" v="318" actId="20577"/>
          <ac:spMkLst>
            <pc:docMk/>
            <pc:sldMk cId="3403066997" sldId="1042"/>
            <ac:spMk id="3" creationId="{01F9CE37-0816-1B71-A6DD-49D80A08C31E}"/>
          </ac:spMkLst>
        </pc:spChg>
      </pc:sldChg>
      <pc:sldChg chg="modSp mod">
        <pc:chgData name="Brian McGreevy" userId="1bdd2619330ffbb7" providerId="LiveId" clId="{24D1785A-822A-5C49-8169-1917F0E467AE}" dt="2026-02-24T21:56:43.919" v="538" actId="255"/>
        <pc:sldMkLst>
          <pc:docMk/>
          <pc:sldMk cId="3673082217" sldId="1043"/>
        </pc:sldMkLst>
        <pc:spChg chg="mod">
          <ac:chgData name="Brian McGreevy" userId="1bdd2619330ffbb7" providerId="LiveId" clId="{24D1785A-822A-5C49-8169-1917F0E467AE}" dt="2026-02-24T21:56:43.919" v="538" actId="255"/>
          <ac:spMkLst>
            <pc:docMk/>
            <pc:sldMk cId="3673082217" sldId="1043"/>
            <ac:spMk id="3" creationId="{FEE36FB3-6E65-5D97-8927-F46D4F91A16E}"/>
          </ac:spMkLst>
        </pc:spChg>
      </pc:sldChg>
      <pc:sldChg chg="modSp add mod">
        <pc:chgData name="Brian McGreevy" userId="1bdd2619330ffbb7" providerId="LiveId" clId="{24D1785A-822A-5C49-8169-1917F0E467AE}" dt="2026-02-24T21:47:50.716" v="440" actId="255"/>
        <pc:sldMkLst>
          <pc:docMk/>
          <pc:sldMk cId="2708491776" sldId="1044"/>
        </pc:sldMkLst>
        <pc:spChg chg="mod">
          <ac:chgData name="Brian McGreevy" userId="1bdd2619330ffbb7" providerId="LiveId" clId="{24D1785A-822A-5C49-8169-1917F0E467AE}" dt="2026-02-24T21:47:50.716" v="440" actId="255"/>
          <ac:spMkLst>
            <pc:docMk/>
            <pc:sldMk cId="2708491776" sldId="1044"/>
            <ac:spMk id="3" creationId="{03900DB6-F5AA-2BFB-8EC8-EC0A280680AC}"/>
          </ac:spMkLst>
        </pc:spChg>
      </pc:sldChg>
      <pc:sldChg chg="addSp delSp modSp add mod">
        <pc:chgData name="Brian McGreevy" userId="1bdd2619330ffbb7" providerId="LiveId" clId="{24D1785A-822A-5C49-8169-1917F0E467AE}" dt="2026-02-24T22:09:56.564" v="701" actId="20577"/>
        <pc:sldMkLst>
          <pc:docMk/>
          <pc:sldMk cId="2507633180" sldId="1045"/>
        </pc:sldMkLst>
        <pc:spChg chg="add del mod">
          <ac:chgData name="Brian McGreevy" userId="1bdd2619330ffbb7" providerId="LiveId" clId="{24D1785A-822A-5C49-8169-1917F0E467AE}" dt="2026-02-24T22:09:56.564" v="701" actId="20577"/>
          <ac:spMkLst>
            <pc:docMk/>
            <pc:sldMk cId="2507633180" sldId="1045"/>
            <ac:spMk id="3" creationId="{EDA67A08-E3D4-44E6-C2BD-3DCAC67ABE7D}"/>
          </ac:spMkLst>
        </pc:spChg>
        <pc:spChg chg="add del mod">
          <ac:chgData name="Brian McGreevy" userId="1bdd2619330ffbb7" providerId="LiveId" clId="{24D1785A-822A-5C49-8169-1917F0E467AE}" dt="2026-02-24T22:07:07.531" v="608" actId="478"/>
          <ac:spMkLst>
            <pc:docMk/>
            <pc:sldMk cId="2507633180" sldId="1045"/>
            <ac:spMk id="5" creationId="{25F43C31-5A60-B6FE-CED5-CA8E7B2E75D8}"/>
          </ac:spMkLst>
        </pc:spChg>
        <pc:spChg chg="add del mod">
          <ac:chgData name="Brian McGreevy" userId="1bdd2619330ffbb7" providerId="LiveId" clId="{24D1785A-822A-5C49-8169-1917F0E467AE}" dt="2026-02-24T22:07:56.933" v="630" actId="478"/>
          <ac:spMkLst>
            <pc:docMk/>
            <pc:sldMk cId="2507633180" sldId="1045"/>
            <ac:spMk id="9" creationId="{0CD7F627-533D-DC4B-2AA0-9BF83CA13C05}"/>
          </ac:spMkLst>
        </pc:spChg>
      </pc:sldChg>
      <pc:sldChg chg="modSp add mod">
        <pc:chgData name="Brian McGreevy" userId="1bdd2619330ffbb7" providerId="LiveId" clId="{24D1785A-822A-5C49-8169-1917F0E467AE}" dt="2026-02-24T22:52:26.173" v="757" actId="313"/>
        <pc:sldMkLst>
          <pc:docMk/>
          <pc:sldMk cId="2111149854" sldId="1046"/>
        </pc:sldMkLst>
        <pc:spChg chg="mod">
          <ac:chgData name="Brian McGreevy" userId="1bdd2619330ffbb7" providerId="LiveId" clId="{24D1785A-822A-5C49-8169-1917F0E467AE}" dt="2026-02-24T22:52:26.173" v="757" actId="313"/>
          <ac:spMkLst>
            <pc:docMk/>
            <pc:sldMk cId="2111149854" sldId="1046"/>
            <ac:spMk id="3" creationId="{7393EE1D-6E24-7C62-324B-3F4F32C2FB46}"/>
          </ac:spMkLst>
        </pc:spChg>
      </pc:sldChg>
      <pc:sldChg chg="modSp add mod">
        <pc:chgData name="Brian McGreevy" userId="1bdd2619330ffbb7" providerId="LiveId" clId="{24D1785A-822A-5C49-8169-1917F0E467AE}" dt="2026-02-25T15:17:29.017" v="814" actId="114"/>
        <pc:sldMkLst>
          <pc:docMk/>
          <pc:sldMk cId="1940165644" sldId="1047"/>
        </pc:sldMkLst>
        <pc:spChg chg="mod">
          <ac:chgData name="Brian McGreevy" userId="1bdd2619330ffbb7" providerId="LiveId" clId="{24D1785A-822A-5C49-8169-1917F0E467AE}" dt="2026-02-25T15:17:29.017" v="814" actId="114"/>
          <ac:spMkLst>
            <pc:docMk/>
            <pc:sldMk cId="1940165644" sldId="1047"/>
            <ac:spMk id="3" creationId="{2126955C-A746-E5A5-0377-937AEC5DEF0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2/25/26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2/25/26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2/25/26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2/25/26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2/25/26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2/25/26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2/25/26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2/25/26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2/25/26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goodreads.com/work/quotes/2057978"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2146281" y="0"/>
            <a:ext cx="45719" cy="6835139"/>
          </a:xfrm>
        </p:spPr>
        <p:txBody>
          <a:bodyPr>
            <a:normAutofit/>
          </a:bodyPr>
          <a:lstStyle/>
          <a:p>
            <a:pPr algn="l"/>
            <a:endParaRPr lang="en-US" b="1" dirty="0">
              <a:solidFill>
                <a:schemeClr val="bg1"/>
              </a:solidFill>
              <a:latin typeface="Goudy Old Style" charset="0"/>
              <a:ea typeface="Goudy Old Style" charset="0"/>
              <a:cs typeface="Goudy Old Style" charset="0"/>
            </a:endParaRPr>
          </a:p>
          <a:p>
            <a:pPr algn="l"/>
            <a:endParaRPr lang="en-US" b="1" dirty="0">
              <a:solidFill>
                <a:schemeClr val="bg1"/>
              </a:solidFill>
              <a:latin typeface="Goudy Old Style" charset="0"/>
              <a:ea typeface="Goudy Old Style" charset="0"/>
              <a:cs typeface="Goudy Old Style" charset="0"/>
            </a:endParaRPr>
          </a:p>
          <a:p>
            <a:pPr algn="r"/>
            <a:endParaRPr lang="en-US" sz="4000" dirty="0">
              <a:solidFill>
                <a:schemeClr val="bg1"/>
              </a:solidFill>
              <a:latin typeface="Goudy Old Style" panose="02020502050305020303" pitchFamily="18" charset="77"/>
              <a:ea typeface="Goudy Old Style" charset="0"/>
              <a:cs typeface="Goudy Old Style" charset="0"/>
            </a:endParaRPr>
          </a:p>
        </p:txBody>
      </p:sp>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book cover with a person riding a horse&#10;&#10;Description automatically generated">
            <a:extLst>
              <a:ext uri="{FF2B5EF4-FFF2-40B4-BE49-F238E27FC236}">
                <a16:creationId xmlns:a16="http://schemas.microsoft.com/office/drawing/2014/main" id="{B500DDC0-4677-F31C-A50C-61A3B90437B9}"/>
              </a:ext>
            </a:extLst>
          </p:cNvPr>
          <p:cNvPicPr>
            <a:picLocks noChangeAspect="1"/>
          </p:cNvPicPr>
          <p:nvPr/>
        </p:nvPicPr>
        <p:blipFill>
          <a:blip r:embed="rId2"/>
          <a:stretch>
            <a:fillRect/>
          </a:stretch>
        </p:blipFill>
        <p:spPr>
          <a:xfrm>
            <a:off x="276166" y="0"/>
            <a:ext cx="11590077" cy="685800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2C15101C-B8D8-B51E-CE43-8F49553F2992}"/>
              </a:ext>
            </a:extLst>
          </p:cNvPr>
          <p:cNvPicPr>
            <a:picLocks noChangeAspect="1"/>
          </p:cNvPicPr>
          <p:nvPr/>
        </p:nvPicPr>
        <p:blipFill>
          <a:blip r:embed="rId3"/>
          <a:stretch>
            <a:fillRect/>
          </a:stretch>
        </p:blipFill>
        <p:spPr>
          <a:xfrm>
            <a:off x="6705600" y="3657600"/>
            <a:ext cx="3911599" cy="897467"/>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C78C0676-0F90-EE80-0C3B-AC67B9C33D4E}"/>
              </a:ext>
            </a:extLst>
          </p:cNvPr>
          <p:cNvPicPr>
            <a:picLocks noChangeAspect="1"/>
          </p:cNvPicPr>
          <p:nvPr/>
        </p:nvPicPr>
        <p:blipFill>
          <a:blip r:embed="rId4"/>
          <a:stretch>
            <a:fillRect/>
          </a:stretch>
        </p:blipFill>
        <p:spPr>
          <a:xfrm>
            <a:off x="5486400" y="3657600"/>
            <a:ext cx="6367392" cy="1207008"/>
          </a:xfrm>
          <a:prstGeom prst="rect">
            <a:avLst/>
          </a:prstGeom>
        </p:spPr>
      </p:pic>
      <p:sp>
        <p:nvSpPr>
          <p:cNvPr id="9" name="TextBox 8">
            <a:extLst>
              <a:ext uri="{FF2B5EF4-FFF2-40B4-BE49-F238E27FC236}">
                <a16:creationId xmlns:a16="http://schemas.microsoft.com/office/drawing/2014/main" id="{D9D1ED37-6380-8D18-AEE0-9E175A5207FC}"/>
              </a:ext>
            </a:extLst>
          </p:cNvPr>
          <p:cNvSpPr txBox="1"/>
          <p:nvPr/>
        </p:nvSpPr>
        <p:spPr>
          <a:xfrm>
            <a:off x="5810865" y="3657598"/>
            <a:ext cx="5397909" cy="830997"/>
          </a:xfrm>
          <a:prstGeom prst="rect">
            <a:avLst/>
          </a:prstGeom>
          <a:noFill/>
        </p:spPr>
        <p:txBody>
          <a:bodyPr wrap="square" rtlCol="0">
            <a:spAutoFit/>
          </a:bodyPr>
          <a:lstStyle/>
          <a:p>
            <a:pPr algn="ctr"/>
            <a:endParaRPr lang="en-US" sz="2400" dirty="0">
              <a:solidFill>
                <a:schemeClr val="bg1"/>
              </a:solidFill>
              <a:latin typeface="Goudy Old Style" panose="02020502050305020303" pitchFamily="18" charset="77"/>
            </a:endParaRPr>
          </a:p>
          <a:p>
            <a:pPr algn="ctr"/>
            <a:r>
              <a:rPr lang="en-US" sz="2400" dirty="0">
                <a:solidFill>
                  <a:schemeClr val="bg1"/>
                </a:solidFill>
                <a:latin typeface="Goudy Old Style" panose="02020502050305020303" pitchFamily="18" charset="77"/>
              </a:rPr>
              <a:t>September 24, 2025</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489DF20D-530F-EB82-C5AA-740792C06824}"/>
              </a:ext>
            </a:extLst>
          </p:cNvPr>
          <p:cNvPicPr>
            <a:picLocks noChangeAspect="1"/>
          </p:cNvPicPr>
          <p:nvPr/>
        </p:nvPicPr>
        <p:blipFill>
          <a:blip r:embed="rId4"/>
          <a:stretch>
            <a:fillRect/>
          </a:stretch>
        </p:blipFill>
        <p:spPr>
          <a:xfrm>
            <a:off x="5486400" y="3794200"/>
            <a:ext cx="6008914" cy="1207008"/>
          </a:xfrm>
          <a:prstGeom prst="rect">
            <a:avLst/>
          </a:prstGeom>
        </p:spPr>
      </p:pic>
      <p:sp>
        <p:nvSpPr>
          <p:cNvPr id="11" name="TextBox 10">
            <a:extLst>
              <a:ext uri="{FF2B5EF4-FFF2-40B4-BE49-F238E27FC236}">
                <a16:creationId xmlns:a16="http://schemas.microsoft.com/office/drawing/2014/main" id="{3B3AE52A-4C9C-310A-C909-563BD40562AE}"/>
              </a:ext>
            </a:extLst>
          </p:cNvPr>
          <p:cNvSpPr txBox="1"/>
          <p:nvPr/>
        </p:nvSpPr>
        <p:spPr>
          <a:xfrm>
            <a:off x="5810864" y="3937518"/>
            <a:ext cx="5397909" cy="461665"/>
          </a:xfrm>
          <a:prstGeom prst="rect">
            <a:avLst/>
          </a:prstGeom>
          <a:noFill/>
        </p:spPr>
        <p:txBody>
          <a:bodyPr wrap="square" rtlCol="0">
            <a:spAutoFit/>
          </a:bodyPr>
          <a:lstStyle/>
          <a:p>
            <a:pPr algn="ctr"/>
            <a:r>
              <a:rPr lang="en-US" sz="2400" b="1" dirty="0">
                <a:solidFill>
                  <a:schemeClr val="bg1"/>
                </a:solidFill>
                <a:latin typeface="Goudy Old Style" panose="02020502050305020303" pitchFamily="18" charset="77"/>
              </a:rPr>
              <a:t>October 1, 2025</a:t>
            </a: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03B9E177-31CB-414A-C9A8-7740BA5F2F79}"/>
              </a:ext>
            </a:extLst>
          </p:cNvPr>
          <p:cNvPicPr>
            <a:picLocks noChangeAspect="1"/>
          </p:cNvPicPr>
          <p:nvPr/>
        </p:nvPicPr>
        <p:blipFill>
          <a:blip r:embed="rId4"/>
          <a:stretch>
            <a:fillRect/>
          </a:stretch>
        </p:blipFill>
        <p:spPr>
          <a:xfrm>
            <a:off x="5665304" y="3657598"/>
            <a:ext cx="5676758" cy="1343610"/>
          </a:xfrm>
          <a:prstGeom prst="rect">
            <a:avLst/>
          </a:prstGeom>
        </p:spPr>
      </p:pic>
      <p:sp>
        <p:nvSpPr>
          <p:cNvPr id="13" name="TextBox 12">
            <a:extLst>
              <a:ext uri="{FF2B5EF4-FFF2-40B4-BE49-F238E27FC236}">
                <a16:creationId xmlns:a16="http://schemas.microsoft.com/office/drawing/2014/main" id="{22F7F770-369C-EFB9-595F-ECD5D9C2FE58}"/>
              </a:ext>
            </a:extLst>
          </p:cNvPr>
          <p:cNvSpPr txBox="1"/>
          <p:nvPr/>
        </p:nvSpPr>
        <p:spPr>
          <a:xfrm>
            <a:off x="6095999" y="3937518"/>
            <a:ext cx="4817166" cy="584775"/>
          </a:xfrm>
          <a:prstGeom prst="rect">
            <a:avLst/>
          </a:prstGeom>
          <a:noFill/>
        </p:spPr>
        <p:txBody>
          <a:bodyPr wrap="square" rtlCol="0">
            <a:spAutoFit/>
          </a:bodyPr>
          <a:lstStyle/>
          <a:p>
            <a:pPr algn="ctr"/>
            <a:r>
              <a:rPr lang="en-US" sz="3200" dirty="0">
                <a:solidFill>
                  <a:schemeClr val="bg1"/>
                </a:solidFill>
                <a:latin typeface="Goudy Old Style" panose="02020502050305020303" pitchFamily="18" charset="77"/>
              </a:rPr>
              <a:t>October 8, 2025</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9ABEA7A3-3E13-F25E-7989-863F6C33035A}"/>
              </a:ext>
            </a:extLst>
          </p:cNvPr>
          <p:cNvPicPr>
            <a:picLocks noChangeAspect="1"/>
          </p:cNvPicPr>
          <p:nvPr/>
        </p:nvPicPr>
        <p:blipFill>
          <a:blip r:embed="rId4"/>
          <a:stretch>
            <a:fillRect/>
          </a:stretch>
        </p:blipFill>
        <p:spPr>
          <a:xfrm>
            <a:off x="5810864" y="3657598"/>
            <a:ext cx="5531198" cy="1207010"/>
          </a:xfrm>
          <a:prstGeom prst="rect">
            <a:avLst/>
          </a:prstGeom>
        </p:spPr>
      </p:pic>
      <p:sp>
        <p:nvSpPr>
          <p:cNvPr id="15" name="TextBox 14">
            <a:extLst>
              <a:ext uri="{FF2B5EF4-FFF2-40B4-BE49-F238E27FC236}">
                <a16:creationId xmlns:a16="http://schemas.microsoft.com/office/drawing/2014/main" id="{737D6EB0-53E3-E27E-CFEE-A1B6C8D42CC6}"/>
              </a:ext>
            </a:extLst>
          </p:cNvPr>
          <p:cNvSpPr txBox="1"/>
          <p:nvPr/>
        </p:nvSpPr>
        <p:spPr>
          <a:xfrm>
            <a:off x="6095999" y="3937518"/>
            <a:ext cx="4817166"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October 15, 2025</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BEB4E7A6-1ECC-3455-1F85-D7B42F26C95B}"/>
              </a:ext>
            </a:extLst>
          </p:cNvPr>
          <p:cNvPicPr>
            <a:picLocks noChangeAspect="1"/>
          </p:cNvPicPr>
          <p:nvPr/>
        </p:nvPicPr>
        <p:blipFill>
          <a:blip r:embed="rId4"/>
          <a:stretch>
            <a:fillRect/>
          </a:stretch>
        </p:blipFill>
        <p:spPr>
          <a:xfrm>
            <a:off x="5677575" y="3937518"/>
            <a:ext cx="5515671" cy="1060704"/>
          </a:xfrm>
          <a:prstGeom prst="rect">
            <a:avLst/>
          </a:prstGeom>
        </p:spPr>
      </p:pic>
      <p:sp>
        <p:nvSpPr>
          <p:cNvPr id="17" name="TextBox 16">
            <a:extLst>
              <a:ext uri="{FF2B5EF4-FFF2-40B4-BE49-F238E27FC236}">
                <a16:creationId xmlns:a16="http://schemas.microsoft.com/office/drawing/2014/main" id="{51BABBBE-29DC-C812-1B08-38E6058F56C3}"/>
              </a:ext>
            </a:extLst>
          </p:cNvPr>
          <p:cNvSpPr txBox="1"/>
          <p:nvPr/>
        </p:nvSpPr>
        <p:spPr>
          <a:xfrm>
            <a:off x="7045911" y="3976806"/>
            <a:ext cx="2697662" cy="523220"/>
          </a:xfrm>
          <a:prstGeom prst="rect">
            <a:avLst/>
          </a:prstGeom>
          <a:noFill/>
        </p:spPr>
        <p:txBody>
          <a:bodyPr wrap="none" rtlCol="0">
            <a:spAutoFit/>
          </a:bodyPr>
          <a:lstStyle/>
          <a:p>
            <a:r>
              <a:rPr lang="en-US" sz="2800" dirty="0">
                <a:solidFill>
                  <a:schemeClr val="bg1"/>
                </a:solidFill>
                <a:latin typeface="Goudy Old Style" panose="02020502050305020303" pitchFamily="18" charset="77"/>
              </a:rPr>
              <a:t>October 22, 2025</a:t>
            </a:r>
          </a:p>
        </p:txBody>
      </p:sp>
      <p:pic>
        <p:nvPicPr>
          <p:cNvPr id="18" name="Picture 17" descr="A black background with a black square&#10;&#10;Description automatically generated with medium confidence">
            <a:extLst>
              <a:ext uri="{FF2B5EF4-FFF2-40B4-BE49-F238E27FC236}">
                <a16:creationId xmlns:a16="http://schemas.microsoft.com/office/drawing/2014/main" id="{836321E9-AD98-12BF-0079-189C39B3B7B0}"/>
              </a:ext>
            </a:extLst>
          </p:cNvPr>
          <p:cNvPicPr>
            <a:picLocks noChangeAspect="1"/>
          </p:cNvPicPr>
          <p:nvPr/>
        </p:nvPicPr>
        <p:blipFill>
          <a:blip r:embed="rId4"/>
          <a:stretch>
            <a:fillRect/>
          </a:stretch>
        </p:blipFill>
        <p:spPr>
          <a:xfrm>
            <a:off x="5810864" y="3771338"/>
            <a:ext cx="5684450" cy="1226883"/>
          </a:xfrm>
          <a:prstGeom prst="rect">
            <a:avLst/>
          </a:prstGeom>
        </p:spPr>
      </p:pic>
      <p:sp>
        <p:nvSpPr>
          <p:cNvPr id="19" name="TextBox 18">
            <a:extLst>
              <a:ext uri="{FF2B5EF4-FFF2-40B4-BE49-F238E27FC236}">
                <a16:creationId xmlns:a16="http://schemas.microsoft.com/office/drawing/2014/main" id="{46FA9109-7112-C968-C23F-39C731108927}"/>
              </a:ext>
            </a:extLst>
          </p:cNvPr>
          <p:cNvSpPr txBox="1"/>
          <p:nvPr/>
        </p:nvSpPr>
        <p:spPr>
          <a:xfrm>
            <a:off x="6095999" y="3976806"/>
            <a:ext cx="4817166"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October 29, 2025</a:t>
            </a:r>
          </a:p>
        </p:txBody>
      </p:sp>
      <p:pic>
        <p:nvPicPr>
          <p:cNvPr id="20" name="Picture 19" descr="A black background with a black square&#10;&#10;Description automatically generated with medium confidence">
            <a:extLst>
              <a:ext uri="{FF2B5EF4-FFF2-40B4-BE49-F238E27FC236}">
                <a16:creationId xmlns:a16="http://schemas.microsoft.com/office/drawing/2014/main" id="{ADCAF589-1086-4134-15A0-4AC083CFCD54}"/>
              </a:ext>
            </a:extLst>
          </p:cNvPr>
          <p:cNvPicPr>
            <a:picLocks noChangeAspect="1"/>
          </p:cNvPicPr>
          <p:nvPr/>
        </p:nvPicPr>
        <p:blipFill>
          <a:blip r:embed="rId4"/>
          <a:stretch>
            <a:fillRect/>
          </a:stretch>
        </p:blipFill>
        <p:spPr>
          <a:xfrm>
            <a:off x="5677574" y="3657598"/>
            <a:ext cx="5817739" cy="1363484"/>
          </a:xfrm>
          <a:prstGeom prst="rect">
            <a:avLst/>
          </a:prstGeom>
        </p:spPr>
      </p:pic>
      <p:sp>
        <p:nvSpPr>
          <p:cNvPr id="21" name="TextBox 20">
            <a:extLst>
              <a:ext uri="{FF2B5EF4-FFF2-40B4-BE49-F238E27FC236}">
                <a16:creationId xmlns:a16="http://schemas.microsoft.com/office/drawing/2014/main" id="{18F8DBB1-768F-C483-A653-CA82EC6BEB8C}"/>
              </a:ext>
            </a:extLst>
          </p:cNvPr>
          <p:cNvSpPr txBox="1"/>
          <p:nvPr/>
        </p:nvSpPr>
        <p:spPr>
          <a:xfrm>
            <a:off x="6095998" y="3937518"/>
            <a:ext cx="4817165"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5, 2025</a:t>
            </a:r>
          </a:p>
        </p:txBody>
      </p:sp>
      <p:pic>
        <p:nvPicPr>
          <p:cNvPr id="22" name="Picture 21" descr="A black background with a black square&#10;&#10;AI-generated content may be incorrect.">
            <a:extLst>
              <a:ext uri="{FF2B5EF4-FFF2-40B4-BE49-F238E27FC236}">
                <a16:creationId xmlns:a16="http://schemas.microsoft.com/office/drawing/2014/main" id="{149CCFC1-3226-B40D-D3C9-ED1AA72B3D44}"/>
              </a:ext>
            </a:extLst>
          </p:cNvPr>
          <p:cNvPicPr>
            <a:picLocks noChangeAspect="1"/>
          </p:cNvPicPr>
          <p:nvPr/>
        </p:nvPicPr>
        <p:blipFill>
          <a:blip r:embed="rId4"/>
          <a:stretch>
            <a:fillRect/>
          </a:stretch>
        </p:blipFill>
        <p:spPr>
          <a:xfrm>
            <a:off x="5795336" y="3429000"/>
            <a:ext cx="5397910" cy="1435608"/>
          </a:xfrm>
          <a:prstGeom prst="rect">
            <a:avLst/>
          </a:prstGeom>
        </p:spPr>
      </p:pic>
      <p:sp>
        <p:nvSpPr>
          <p:cNvPr id="23" name="TextBox 22">
            <a:extLst>
              <a:ext uri="{FF2B5EF4-FFF2-40B4-BE49-F238E27FC236}">
                <a16:creationId xmlns:a16="http://schemas.microsoft.com/office/drawing/2014/main" id="{86EBFABD-A109-9B42-A888-D9559439691A}"/>
              </a:ext>
            </a:extLst>
          </p:cNvPr>
          <p:cNvSpPr txBox="1"/>
          <p:nvPr/>
        </p:nvSpPr>
        <p:spPr>
          <a:xfrm>
            <a:off x="5625900" y="3657598"/>
            <a:ext cx="5515671"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19, 2025</a:t>
            </a:r>
          </a:p>
        </p:txBody>
      </p:sp>
      <p:pic>
        <p:nvPicPr>
          <p:cNvPr id="24" name="Picture 23" descr="A black background with a black square&#10;&#10;AI-generated content may be incorrect.">
            <a:extLst>
              <a:ext uri="{FF2B5EF4-FFF2-40B4-BE49-F238E27FC236}">
                <a16:creationId xmlns:a16="http://schemas.microsoft.com/office/drawing/2014/main" id="{3539E62C-54A6-52DE-E9E4-D9385FADCBBA}"/>
              </a:ext>
            </a:extLst>
          </p:cNvPr>
          <p:cNvPicPr>
            <a:picLocks noChangeAspect="1"/>
          </p:cNvPicPr>
          <p:nvPr/>
        </p:nvPicPr>
        <p:blipFill>
          <a:blip r:embed="rId4"/>
          <a:stretch>
            <a:fillRect/>
          </a:stretch>
        </p:blipFill>
        <p:spPr>
          <a:xfrm>
            <a:off x="5657612" y="3748476"/>
            <a:ext cx="5684450" cy="1116131"/>
          </a:xfrm>
          <a:prstGeom prst="rect">
            <a:avLst/>
          </a:prstGeom>
        </p:spPr>
      </p:pic>
      <p:sp>
        <p:nvSpPr>
          <p:cNvPr id="25" name="TextBox 24">
            <a:extLst>
              <a:ext uri="{FF2B5EF4-FFF2-40B4-BE49-F238E27FC236}">
                <a16:creationId xmlns:a16="http://schemas.microsoft.com/office/drawing/2014/main" id="{81ED3594-E313-61C9-6D6A-EB8C688A10FF}"/>
              </a:ext>
            </a:extLst>
          </p:cNvPr>
          <p:cNvSpPr txBox="1"/>
          <p:nvPr/>
        </p:nvSpPr>
        <p:spPr>
          <a:xfrm>
            <a:off x="6095997" y="3937518"/>
            <a:ext cx="4824857"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December 3, 2025</a:t>
            </a:r>
          </a:p>
        </p:txBody>
      </p:sp>
      <p:pic>
        <p:nvPicPr>
          <p:cNvPr id="26" name="Picture 25" descr="A black background with a black square&#10;&#10;AI-generated content may be incorrect.">
            <a:extLst>
              <a:ext uri="{FF2B5EF4-FFF2-40B4-BE49-F238E27FC236}">
                <a16:creationId xmlns:a16="http://schemas.microsoft.com/office/drawing/2014/main" id="{5A75DE33-3AA1-542F-FD6A-E6478910E076}"/>
              </a:ext>
            </a:extLst>
          </p:cNvPr>
          <p:cNvPicPr>
            <a:picLocks noChangeAspect="1"/>
          </p:cNvPicPr>
          <p:nvPr/>
        </p:nvPicPr>
        <p:blipFill>
          <a:blip r:embed="rId4"/>
          <a:stretch>
            <a:fillRect/>
          </a:stretch>
        </p:blipFill>
        <p:spPr>
          <a:xfrm>
            <a:off x="5779807" y="3657598"/>
            <a:ext cx="5531197" cy="1229870"/>
          </a:xfrm>
          <a:prstGeom prst="rect">
            <a:avLst/>
          </a:prstGeom>
        </p:spPr>
      </p:pic>
      <p:sp>
        <p:nvSpPr>
          <p:cNvPr id="4" name="TextBox 3">
            <a:extLst>
              <a:ext uri="{FF2B5EF4-FFF2-40B4-BE49-F238E27FC236}">
                <a16:creationId xmlns:a16="http://schemas.microsoft.com/office/drawing/2014/main" id="{5A745F51-45D2-8157-E392-3C2C392C8350}"/>
              </a:ext>
            </a:extLst>
          </p:cNvPr>
          <p:cNvSpPr txBox="1"/>
          <p:nvPr/>
        </p:nvSpPr>
        <p:spPr>
          <a:xfrm>
            <a:off x="6705600" y="3911891"/>
            <a:ext cx="3911599"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February 25, 2026</a:t>
            </a:r>
          </a:p>
        </p:txBody>
      </p:sp>
    </p:spTree>
    <p:extLst>
      <p:ext uri="{BB962C8B-B14F-4D97-AF65-F5344CB8AC3E}">
        <p14:creationId xmlns:p14="http://schemas.microsoft.com/office/powerpoint/2010/main" val="3184223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53DBE4E-A42E-3046-4A81-CAA4614E3F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10A52-979C-8343-8592-A924440CB2AE}"/>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3752A187-CB31-39E0-2E71-5BDB0F295CFE}"/>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In a moment where Peter displays chivalry waiting for Miraz to rise, Miraz’s traitorous nobles seize the opportunity to yell “treachery,” falsely claiming Peter has stabbed Miraz in the back. They kill Miraz themselves and then both armies enter into the fray.</a:t>
            </a:r>
            <a:endParaRPr lang="en-US" sz="800" b="1"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 great shout arose from the Old Narnians. Miraz was down — not struck by Peter, but face downwards, having tripped on a tussock. Peter stepped back, waiting for him to rise. "Oh bother, bother, bother," said Edmund to himself. "Need he be as gentlemanly as all that? I suppose he must. Comes of being a Knight and a High King. I suppose it is what Aslan would like. But that brute will be up again in a minute and then —" But "that brute" never rose. The Lords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and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had their own plans ready. As soon as they saw their King down they leaped into the lists crying, "Treachery! Treachery! The Narnian traitor has stabbed him in the back while he lay helpless. To arms! To arms, </a:t>
            </a:r>
            <a:r>
              <a:rPr lang="en-US" sz="2100" dirty="0" err="1">
                <a:solidFill>
                  <a:schemeClr val="bg1"/>
                </a:solidFill>
                <a:latin typeface="Goudy Old Style" panose="02020502050305020303" pitchFamily="18" charset="77"/>
              </a:rPr>
              <a:t>Telmar</a:t>
            </a:r>
            <a:r>
              <a:rPr lang="en-US" sz="2100" dirty="0">
                <a:solidFill>
                  <a:schemeClr val="bg1"/>
                </a:solidFill>
                <a:latin typeface="Goudy Old Style" panose="02020502050305020303" pitchFamily="18" charset="77"/>
              </a:rPr>
              <a:t>!"…"To arms, Narnia! Treachery!" Peter shouted. If all three had set upon him at once he would never have spoken again. But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stopped to stab his own King dead where he lay: "That's for your insult, this morning," he whispered as the blade went home. Peter swung to face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slashed his legs from under him and, with the back-cut of the same stroke, walloped off his head Edmund was now at his side crying, "Narnia, Narnia! The Lion!" The whole </a:t>
            </a:r>
            <a:r>
              <a:rPr lang="en-US" sz="2100" dirty="0" err="1">
                <a:solidFill>
                  <a:schemeClr val="bg1"/>
                </a:solidFill>
                <a:latin typeface="Goudy Old Style" panose="02020502050305020303" pitchFamily="18" charset="77"/>
              </a:rPr>
              <a:t>Telmarine</a:t>
            </a:r>
            <a:r>
              <a:rPr lang="en-US" sz="2100" dirty="0">
                <a:solidFill>
                  <a:schemeClr val="bg1"/>
                </a:solidFill>
                <a:latin typeface="Goudy Old Style" panose="02020502050305020303" pitchFamily="18" charset="77"/>
              </a:rPr>
              <a:t> army was rushing toward them. But now the Giant was stamping forward, stooping low and swinging his club. The Centaurs charged. Twang, twang behind and hiss, hiss overhead came the archery of Dwarfs. Trumpkin was fighting at his left. Full battle was joined</a:t>
            </a:r>
            <a:r>
              <a:rPr lang="en-US" sz="2000" dirty="0">
                <a:solidFill>
                  <a:schemeClr val="bg1"/>
                </a:solidFill>
                <a:latin typeface="Goudy Old Style" panose="02020502050305020303" pitchFamily="18" charset="77"/>
              </a:rPr>
              <a:t>.”</a:t>
            </a:r>
            <a:r>
              <a:rPr lang="en-US" sz="2000" dirty="0"/>
              <a:t>.</a:t>
            </a: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F649307D-8E23-3BF2-AAAD-9B243CB75C3E}"/>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C1A3968-1F84-ABA3-2D50-A95CD1E62B0A}"/>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3241696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AA2A33B-6A5E-4F84-7B4A-147885121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45ED5-822F-BB36-5150-C3374BEC722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3ECFE56A-CD41-8D04-D20B-AE99D4EA932D}"/>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The awakened trees then lunge after Miraz’s army, which flees in terror, only to discover they are trapped because the bridge is gone, having been destroyed earlier when Aslan freed the river god.</a:t>
            </a:r>
            <a:endParaRPr lang="en-US" sz="800" b="1" dirty="0">
              <a:solidFill>
                <a:schemeClr val="bg1"/>
              </a:solidFill>
              <a:latin typeface="Goudy Old Style" panose="02020502050305020303" pitchFamily="18" charset="77"/>
            </a:endParaRPr>
          </a:p>
          <a:p>
            <a:pPr algn="l">
              <a:spcBef>
                <a:spcPts val="0"/>
              </a:spcBef>
            </a:pPr>
            <a:endParaRPr lang="en-US" sz="8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“But almost before the Old Narnians were really warmed to their work they found the enemy giving way. Tough-looking warriors turned white, gazed in terror not on the Old Narnians but on something behind them, and then flung down their weapons, shrieking, "The Wood! The Wood! The end of the world!" But soon neither their cries nor the sound of weapons could be heard any more, for both were drowned in the ocean-like roar of the Awakened Trees as they plunged through the ranks of Peter's army, and then on, in pursuit of the </a:t>
            </a:r>
            <a:r>
              <a:rPr lang="en-US" sz="2100" dirty="0" err="1">
                <a:solidFill>
                  <a:schemeClr val="bg1"/>
                </a:solidFill>
                <a:latin typeface="Goudy Old Style" panose="02020502050305020303" pitchFamily="18" charset="77"/>
              </a:rPr>
              <a:t>Telmarines</a:t>
            </a:r>
            <a:r>
              <a:rPr lang="en-US" sz="2100" dirty="0">
                <a:solidFill>
                  <a:schemeClr val="bg1"/>
                </a:solidFill>
                <a:latin typeface="Goudy Old Style" panose="02020502050305020303" pitchFamily="18" charset="77"/>
              </a:rPr>
              <a:t>. In a few minutes all Miraz's followers were running down to the Great River in the hope of crossing the bridge to the town of </a:t>
            </a:r>
            <a:r>
              <a:rPr lang="en-US" sz="2100" dirty="0" err="1">
                <a:solidFill>
                  <a:schemeClr val="bg1"/>
                </a:solidFill>
                <a:latin typeface="Goudy Old Style" panose="02020502050305020303" pitchFamily="18" charset="77"/>
              </a:rPr>
              <a:t>Beruna</a:t>
            </a:r>
            <a:r>
              <a:rPr lang="en-US" sz="2100" dirty="0">
                <a:solidFill>
                  <a:schemeClr val="bg1"/>
                </a:solidFill>
                <a:latin typeface="Goudy Old Style" panose="02020502050305020303" pitchFamily="18" charset="77"/>
              </a:rPr>
              <a:t> and there defending themselves behind ramparts and closed gates. They reached the river, but there was no bridge. It had disappeared since yesterday. Then utter panic and horror fell upon them and they all surrendered…[Aslan and the girls] turned a little to the right, raced down a steep hill, and found the long Bridge of </a:t>
            </a:r>
            <a:r>
              <a:rPr lang="en-US" sz="2100" dirty="0" err="1">
                <a:solidFill>
                  <a:schemeClr val="bg1"/>
                </a:solidFill>
                <a:latin typeface="Goudy Old Style" panose="02020502050305020303" pitchFamily="18" charset="77"/>
              </a:rPr>
              <a:t>Beruna</a:t>
            </a:r>
            <a:r>
              <a:rPr lang="en-US" sz="2100" dirty="0">
                <a:solidFill>
                  <a:schemeClr val="bg1"/>
                </a:solidFill>
                <a:latin typeface="Goudy Old Style" panose="02020502050305020303" pitchFamily="18" charset="77"/>
              </a:rPr>
              <a:t> in front of  them. Before they had begun to cross it, however, up out of the water came a great wet, bearded head, larger than a man's, crowned with rushes. It looked at Aslan and out of its mouth a deep voice came. "Hail, Lord," it said. "Loose my chains." "Who on earth is that?" whispered Susan. "I think it's the river-god, but hush," said Lucy. "Bacchus," said Aslan. "Deliver him from his chains." "That means the bridge, I I expect," thought Lucy. And so it did. Bacchus and his people splashed forward into the shallow water, and a minute later the most curious things began happening. Great, strong trunks of ivy came curling up all the piers of the bridge…The walls of the bridge turned into hedges gay with hawthorn for a moment and then disappeared as the whole thing with a rush and a rumble collapsed into the swirling water. With much splashing, screaming, and laughter the </a:t>
            </a:r>
            <a:r>
              <a:rPr lang="en-US" sz="2100" dirty="0" err="1">
                <a:solidFill>
                  <a:schemeClr val="bg1"/>
                </a:solidFill>
                <a:latin typeface="Goudy Old Style" panose="02020502050305020303" pitchFamily="18" charset="77"/>
              </a:rPr>
              <a:t>revellers</a:t>
            </a:r>
            <a:r>
              <a:rPr lang="en-US" sz="2100" dirty="0">
                <a:solidFill>
                  <a:schemeClr val="bg1"/>
                </a:solidFill>
                <a:latin typeface="Goudy Old Style" panose="02020502050305020303" pitchFamily="18" charset="77"/>
              </a:rPr>
              <a:t> waded or swam or danced across the ford ("Hurrah! It's the Ford of </a:t>
            </a:r>
            <a:r>
              <a:rPr lang="en-US" sz="2100" dirty="0" err="1">
                <a:solidFill>
                  <a:schemeClr val="bg1"/>
                </a:solidFill>
                <a:latin typeface="Goudy Old Style" panose="02020502050305020303" pitchFamily="18" charset="77"/>
              </a:rPr>
              <a:t>Beruna</a:t>
            </a:r>
            <a:r>
              <a:rPr lang="en-US" sz="2100" dirty="0">
                <a:solidFill>
                  <a:schemeClr val="bg1"/>
                </a:solidFill>
                <a:latin typeface="Goudy Old Style" panose="02020502050305020303" pitchFamily="18" charset="77"/>
              </a:rPr>
              <a:t> again now!" cried the girls)."</a:t>
            </a: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Aslan and the girls and their party ride through the surrounding lands freeing children from bad schools and adults from misery and animals from bondage and lastly Caspian’s old nurse from death.</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Sometimes it is necessary to fight and sacrifice in order for Evil to be defeated and for Good to triumph.</a:t>
            </a: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Honorable conduct matters even when not respected.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Evildoers are not to be trusted and treachery can be expected.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presence and power of Aslan/Christ lead to freedom and healing.</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There is joy in the reunion of kindred hearts.</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4DD6C65-AEAF-AA0E-2289-14EF175ECB19}"/>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A9D29847-D7C4-3389-1047-32459A3A7FE2}"/>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594861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B73B848-86B3-4836-3F06-31B307445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1DE223-4CAA-CD50-B147-04CC7BAA05B8}"/>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CE3B690-C4C4-BD9F-219F-FA7A5FED0215}"/>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Aslan and the girls and their party ride through the surrounding lands freeing children from bad schools and adults from misery and animals from bondage and lastly Caspian’s old nurse from death.</a:t>
            </a:r>
          </a:p>
          <a:p>
            <a:pPr algn="l">
              <a:spcBef>
                <a:spcPts val="0"/>
              </a:spcBef>
            </a:pPr>
            <a:r>
              <a:rPr lang="en-US" sz="2100" dirty="0">
                <a:solidFill>
                  <a:schemeClr val="bg1"/>
                </a:solidFill>
                <a:latin typeface="Goudy Old Style" panose="02020502050305020303" pitchFamily="18" charset="77"/>
              </a:rPr>
              <a:t>“Everyone in the streets fled before their faces. The first house they came to was a school: a girls' school, where lot of Narnian girls, with their hair done very tight and ugly tight collars round their necks and thick tickly stockings on their legs, were having a history lesson. The sort of "History" that was taught in Narnia under Miraz's rule was duller than the truest history you ever read and less true than the most exciting adventure story. "If you don't attend, Gwendolen," said the mistress, and stop looking out of the window, I shall have to give you an order-mark." "But please, Miss </a:t>
            </a:r>
            <a:r>
              <a:rPr lang="en-US" sz="2100" dirty="0" err="1">
                <a:solidFill>
                  <a:schemeClr val="bg1"/>
                </a:solidFill>
                <a:latin typeface="Goudy Old Style" panose="02020502050305020303" pitchFamily="18" charset="77"/>
              </a:rPr>
              <a:t>Prizzle</a:t>
            </a:r>
            <a:r>
              <a:rPr lang="en-US" sz="2100" dirty="0">
                <a:solidFill>
                  <a:schemeClr val="bg1"/>
                </a:solidFill>
                <a:latin typeface="Goudy Old Style" panose="02020502050305020303" pitchFamily="18" charset="77"/>
              </a:rPr>
              <a:t> —" began Gwendolen. "Did you hear what I said, Gwendolen?" asked Miss </a:t>
            </a:r>
            <a:r>
              <a:rPr lang="en-US" sz="2100" dirty="0" err="1">
                <a:solidFill>
                  <a:schemeClr val="bg1"/>
                </a:solidFill>
                <a:latin typeface="Goudy Old Style" panose="02020502050305020303" pitchFamily="18" charset="77"/>
              </a:rPr>
              <a:t>Prizzle</a:t>
            </a:r>
            <a:r>
              <a:rPr lang="en-US" sz="2100" dirty="0">
                <a:solidFill>
                  <a:schemeClr val="bg1"/>
                </a:solidFill>
                <a:latin typeface="Goudy Old Style" panose="02020502050305020303" pitchFamily="18" charset="77"/>
              </a:rPr>
              <a:t>. "But please, Miss </a:t>
            </a:r>
            <a:r>
              <a:rPr lang="en-US" sz="2100" dirty="0" err="1">
                <a:solidFill>
                  <a:schemeClr val="bg1"/>
                </a:solidFill>
                <a:latin typeface="Goudy Old Style" panose="02020502050305020303" pitchFamily="18" charset="77"/>
              </a:rPr>
              <a:t>Prizzle</a:t>
            </a:r>
            <a:r>
              <a:rPr lang="en-US" sz="2100" dirty="0">
                <a:solidFill>
                  <a:schemeClr val="bg1"/>
                </a:solidFill>
                <a:latin typeface="Goudy Old Style" panose="02020502050305020303" pitchFamily="18" charset="77"/>
              </a:rPr>
              <a:t>," said Gwendolen, "there's a LION!" "Take two order-marks for talking nonsense," said Miss </a:t>
            </a:r>
            <a:r>
              <a:rPr lang="en-US" sz="2100" dirty="0" err="1">
                <a:solidFill>
                  <a:schemeClr val="bg1"/>
                </a:solidFill>
                <a:latin typeface="Goudy Old Style" panose="02020502050305020303" pitchFamily="18" charset="77"/>
              </a:rPr>
              <a:t>Prizzle</a:t>
            </a:r>
            <a:r>
              <a:rPr lang="en-US" sz="2100" dirty="0">
                <a:solidFill>
                  <a:schemeClr val="bg1"/>
                </a:solidFill>
                <a:latin typeface="Goudy Old Style" panose="02020502050305020303" pitchFamily="18" charset="77"/>
              </a:rPr>
              <a:t>. "And now —" A roar interrupted her. Ivy came curling in at the windows of the classroom. The walls became a mass of shimmering green, and leafy branches arched overhead where the ceiling had been. Miss </a:t>
            </a:r>
            <a:r>
              <a:rPr lang="en-US" sz="2100" dirty="0" err="1">
                <a:solidFill>
                  <a:schemeClr val="bg1"/>
                </a:solidFill>
                <a:latin typeface="Goudy Old Style" panose="02020502050305020303" pitchFamily="18" charset="77"/>
              </a:rPr>
              <a:t>Prizzle</a:t>
            </a:r>
            <a:r>
              <a:rPr lang="en-US" sz="2100" dirty="0">
                <a:solidFill>
                  <a:schemeClr val="bg1"/>
                </a:solidFill>
                <a:latin typeface="Goudy Old Style" panose="02020502050305020303" pitchFamily="18" charset="77"/>
              </a:rPr>
              <a:t> found she was standing on grass in a forest glade. She clutched at her desk to steady herself, and found that the desk was a rose-bush. Wild people such as she had never even imagined were crowding round her. Then she saw the Lion, screamed and fled, and with her fled her class… Gwendolen hesitated. "You'll stay with us, sweetheart?" said Aslan. "Oh, may I? Thank you, thank you," said Gwendolen…At every farm animals came out to join them. Sad old donkeys who had never known joy grew suddenly young again; chained dogs broke their chains; horses kicked their carts to pieces and came trotting along with them — clop-clop — kicking up the mud and whinnying…A tired-looking girl was teaching arithmetic to a number of boys who looked very like pigs. She looked out of the window and saw the divine </a:t>
            </a:r>
            <a:r>
              <a:rPr lang="en-US" sz="2100" dirty="0" err="1">
                <a:solidFill>
                  <a:schemeClr val="bg1"/>
                </a:solidFill>
                <a:latin typeface="Goudy Old Style" panose="02020502050305020303" pitchFamily="18" charset="77"/>
              </a:rPr>
              <a:t>revellers</a:t>
            </a:r>
            <a:r>
              <a:rPr lang="en-US" sz="2100" dirty="0">
                <a:solidFill>
                  <a:schemeClr val="bg1"/>
                </a:solidFill>
                <a:latin typeface="Goudy Old Style" panose="02020502050305020303" pitchFamily="18" charset="77"/>
              </a:rPr>
              <a:t> singing up the street and a stab of joy went through her heart. Aslan stopped right under the window and looked up at her..[At the next stop], still in her bed, though the bed was now in the open air, lay a little old woman who looked as if she had Dwarf blood in her. She was at death's door, but when she opened her eyes and saw the bright, hairy</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C9B1049B-DEAD-ECE5-1C0C-E3D45EB2279E}"/>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AED1AA8B-4300-D80A-FCDA-4305168C2839}"/>
              </a:ext>
            </a:extLst>
          </p:cNvPr>
          <p:cNvPicPr>
            <a:picLocks noChangeAspect="1"/>
          </p:cNvPicPr>
          <p:nvPr/>
        </p:nvPicPr>
        <p:blipFill>
          <a:blip r:embed="rId2"/>
          <a:stretch>
            <a:fillRect/>
          </a:stretch>
        </p:blipFill>
        <p:spPr>
          <a:xfrm>
            <a:off x="11125200" y="2099733"/>
            <a:ext cx="1066798" cy="2659303"/>
          </a:xfrm>
          <a:prstGeom prst="rect">
            <a:avLst/>
          </a:prstGeom>
        </p:spPr>
      </p:pic>
    </p:spTree>
    <p:extLst>
      <p:ext uri="{BB962C8B-B14F-4D97-AF65-F5344CB8AC3E}">
        <p14:creationId xmlns:p14="http://schemas.microsoft.com/office/powerpoint/2010/main" val="3665733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D7B6861-B893-FB0C-AB2D-A1C55E4E9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803E0-1AB3-BF29-6DF4-7A67AD8D5594}"/>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FF94812-85E6-6E3D-7883-3B9B970B53DB}"/>
              </a:ext>
            </a:extLst>
          </p:cNvPr>
          <p:cNvSpPr>
            <a:spLocks noGrp="1"/>
          </p:cNvSpPr>
          <p:nvPr>
            <p:ph type="subTitle" idx="1"/>
          </p:nvPr>
        </p:nvSpPr>
        <p:spPr>
          <a:xfrm>
            <a:off x="-2" y="-1"/>
            <a:ext cx="11294535" cy="6835139"/>
          </a:xfrm>
        </p:spPr>
        <p:txBody>
          <a:bodyPr>
            <a:noAutofit/>
          </a:bodyPr>
          <a:lstStyle/>
          <a:p>
            <a:pPr algn="l">
              <a:spcBef>
                <a:spcPts val="0"/>
              </a:spcBef>
            </a:pPr>
            <a:r>
              <a:rPr lang="en-US" sz="2100" dirty="0">
                <a:solidFill>
                  <a:schemeClr val="bg1"/>
                </a:solidFill>
                <a:latin typeface="Goudy Old Style" panose="02020502050305020303" pitchFamily="18" charset="77"/>
              </a:rPr>
              <a:t>head of the Lion staring into her face, she did not scream or faint. She said, "Oh, Aslan! I knew it was true. I've been waiting for this all my life. Have you come to take me away?" "Yes, Dearest," said Aslan. "But not the long journey yet." And as he spoke, like the flush creeping along the underside of a cloud at sunrise, the </a:t>
            </a:r>
            <a:r>
              <a:rPr lang="en-US" sz="2100" dirty="0" err="1">
                <a:solidFill>
                  <a:schemeClr val="bg1"/>
                </a:solidFill>
                <a:latin typeface="Goudy Old Style" panose="02020502050305020303" pitchFamily="18" charset="77"/>
              </a:rPr>
              <a:t>colour</a:t>
            </a:r>
            <a:r>
              <a:rPr lang="en-US" sz="2100" dirty="0">
                <a:solidFill>
                  <a:schemeClr val="bg1"/>
                </a:solidFill>
                <a:latin typeface="Goudy Old Style" panose="02020502050305020303" pitchFamily="18" charset="77"/>
              </a:rPr>
              <a:t> came back to her white face and her eyes grew bright and she sat up and said, "Why, I do declare I feel that better. I think I could take a little breakfast this morning." “Ride on me," said Aslan to her…And[after their journey] the first thing that happened was that the old woman slipped off Aslan's back and ran across to Caspian and they embraced one another; for she was his old nurse.”</a:t>
            </a: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THEMES</a:t>
            </a:r>
          </a:p>
          <a:p>
            <a:pPr algn="l">
              <a:spcBef>
                <a:spcPts val="0"/>
              </a:spcBef>
            </a:pPr>
            <a:r>
              <a:rPr lang="en-US" sz="2100" b="1" dirty="0">
                <a:solidFill>
                  <a:schemeClr val="bg1"/>
                </a:solidFill>
                <a:latin typeface="Goudy Old Style" panose="02020502050305020303" pitchFamily="18" charset="77"/>
              </a:rPr>
              <a:t>Sometimes it is necessary to fight and sacrifice in order for Evil to be defeated and for Good to triumph.</a:t>
            </a:r>
          </a:p>
          <a:p>
            <a:pPr algn="l">
              <a:spcBef>
                <a:spcPts val="0"/>
              </a:spcBef>
            </a:pPr>
            <a:r>
              <a:rPr lang="en-US" sz="2100" dirty="0">
                <a:solidFill>
                  <a:schemeClr val="bg1"/>
                </a:solidFill>
                <a:latin typeface="Goudy Old Style" panose="02020502050305020303" pitchFamily="18" charset="77"/>
              </a:rPr>
              <a:t>“Peter had just shaken hands with Edmund and the Doctor, and was now walking down to the combat.  It was like the moment before the pistol goes at an important race, but very much worse. "I wish Aslan  had turned up before it came to this," said Trumpkin… “You've seen more battles than I," said Caspian. "Is there any chance now?" "Precious little," said Edmund. "I suppose he might just do it. With luck."  "Oh, why did we let it happen at all?" said Caspian…</a:t>
            </a:r>
            <a:r>
              <a:rPr lang="en-US" sz="2100" dirty="0">
                <a:latin typeface="Goudy Old Style" panose="02020502050305020303" pitchFamily="18" charset="77"/>
              </a:rPr>
              <a:t> </a:t>
            </a:r>
            <a:r>
              <a:rPr lang="en-US" sz="2100" dirty="0">
                <a:solidFill>
                  <a:schemeClr val="bg1"/>
                </a:solidFill>
                <a:latin typeface="Goudy Old Style" panose="02020502050305020303" pitchFamily="18" charset="77"/>
              </a:rPr>
              <a:t>Edmund bit his lips till the blood came, as the          sword flashed down on Peter. It looked as if it would slash off his head.”</a:t>
            </a:r>
            <a:r>
              <a:rPr lang="en-US" sz="2100" i="1" dirty="0">
                <a:solidFill>
                  <a:schemeClr val="bg1"/>
                </a:solidFill>
                <a:latin typeface="Goudy Old Style" panose="02020502050305020303" pitchFamily="18" charset="77"/>
              </a:rPr>
              <a:t> </a:t>
            </a:r>
          </a:p>
          <a:p>
            <a:pPr algn="l">
              <a:spcBef>
                <a:spcPts val="0"/>
              </a:spcBef>
            </a:pPr>
            <a:r>
              <a:rPr lang="en-US" sz="2100" i="1" dirty="0">
                <a:solidFill>
                  <a:schemeClr val="bg1"/>
                </a:solidFill>
                <a:latin typeface="Goudy Old Style" panose="02020502050305020303" pitchFamily="18" charset="77"/>
              </a:rPr>
              <a:t>Put on the whole armor of God, that you may be able to stand against the schemes of the devil. </a:t>
            </a:r>
            <a:r>
              <a:rPr lang="en-US" sz="1600" dirty="0">
                <a:solidFill>
                  <a:schemeClr val="bg1"/>
                </a:solidFill>
                <a:latin typeface="Goudy Old Style" panose="02020502050305020303" pitchFamily="18" charset="77"/>
              </a:rPr>
              <a:t>Eph. 6:11 </a:t>
            </a:r>
            <a:r>
              <a:rPr lang="en-US" sz="2100" i="1" dirty="0">
                <a:solidFill>
                  <a:schemeClr val="bg1"/>
                </a:solidFill>
                <a:latin typeface="Goudy Old Style" panose="02020502050305020303" pitchFamily="18" charset="77"/>
              </a:rPr>
              <a:t>Do not be afraid of those who kill the body but cannot kill the soul. Rather, be afraid of the One who can destroy both soul and body in hell.</a:t>
            </a:r>
            <a:r>
              <a:rPr lang="en-US" sz="2050"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Mt. 10:28 </a:t>
            </a:r>
            <a:r>
              <a:rPr lang="en-US" sz="2100" i="1" dirty="0">
                <a:solidFill>
                  <a:schemeClr val="bg1"/>
                </a:solidFill>
                <a:latin typeface="Goudy Old Style" panose="02020502050305020303" pitchFamily="18" charset="77"/>
              </a:rPr>
              <a:t>Then you will be handed over to be persecuted and put to death, and you will be hated by all nations because of me.</a:t>
            </a:r>
            <a:r>
              <a:rPr lang="en-US" sz="2050"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Mt. 24:9 </a:t>
            </a:r>
            <a:r>
              <a:rPr lang="en-US" sz="1600" b="1" baseline="30000" dirty="0"/>
              <a:t> </a:t>
            </a:r>
            <a:r>
              <a:rPr lang="en-US" sz="2100" i="1" dirty="0">
                <a:solidFill>
                  <a:schemeClr val="bg1"/>
                </a:solidFill>
                <a:latin typeface="Goudy Old Style" panose="02020502050305020303" pitchFamily="18" charset="77"/>
              </a:rPr>
              <a:t>Yet if anyone suffers as a Christian, let him not be ashamed, but let him glorify God in that name. </a:t>
            </a:r>
            <a:r>
              <a:rPr lang="en-US" sz="1600" dirty="0">
                <a:solidFill>
                  <a:schemeClr val="bg1"/>
                </a:solidFill>
                <a:latin typeface="Goudy Old Style" panose="02020502050305020303" pitchFamily="18" charset="77"/>
              </a:rPr>
              <a:t>I Peter 4:16 </a:t>
            </a:r>
            <a:r>
              <a:rPr lang="en-US" sz="2100" i="1" dirty="0">
                <a:solidFill>
                  <a:schemeClr val="bg1"/>
                </a:solidFill>
                <a:latin typeface="Goudy Old Style" panose="02020502050305020303" pitchFamily="18" charset="77"/>
              </a:rPr>
              <a:t>Be on your guard; stand firm in the faith; be courageous; be strong</a:t>
            </a:r>
            <a:r>
              <a:rPr lang="en-US" sz="2050"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I Cor. 16:13</a:t>
            </a: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98598AC8-E79B-248A-21D8-916984B6CA97}"/>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D5329A60-0379-876A-A032-C62B711AAC5A}"/>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598954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B4CC3B0-B48F-9D0D-22DF-D998C366A1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D0884-CF7D-806A-E3C7-9E9D49E2801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01F9CE37-0816-1B71-A6DD-49D80A08C31E}"/>
              </a:ext>
            </a:extLst>
          </p:cNvPr>
          <p:cNvSpPr>
            <a:spLocks noGrp="1"/>
          </p:cNvSpPr>
          <p:nvPr>
            <p:ph type="subTitle" idx="1"/>
          </p:nvPr>
        </p:nvSpPr>
        <p:spPr>
          <a:xfrm>
            <a:off x="-2" y="-1"/>
            <a:ext cx="11294535" cy="6835139"/>
          </a:xfrm>
        </p:spPr>
        <p:txBody>
          <a:bodyPr>
            <a:noAutofit/>
          </a:bodyPr>
          <a:lstStyle/>
          <a:p>
            <a:pPr algn="l">
              <a:spcBef>
                <a:spcPts val="0"/>
              </a:spcBef>
            </a:pPr>
            <a:r>
              <a:rPr lang="en-US" sz="2100" b="1" dirty="0">
                <a:solidFill>
                  <a:schemeClr val="bg1"/>
                </a:solidFill>
                <a:latin typeface="Goudy Old Style" panose="02020502050305020303" pitchFamily="18" charset="77"/>
              </a:rPr>
              <a:t>Honorable conduct matters even when not respected.</a:t>
            </a:r>
          </a:p>
          <a:p>
            <a:pPr algn="l">
              <a:spcBef>
                <a:spcPts val="0"/>
              </a:spcBef>
            </a:pPr>
            <a:r>
              <a:rPr lang="en-US" sz="2100" dirty="0">
                <a:solidFill>
                  <a:schemeClr val="bg1"/>
                </a:solidFill>
                <a:latin typeface="Goudy Old Style" panose="02020502050305020303" pitchFamily="18" charset="77"/>
              </a:rPr>
              <a:t>“A great shout arose from the Old Narnians. Miraz was down — not struck by Peter, but face downwards, having tripped on a tussock. Peter stepped back, waiting for him to rise. "Oh bother, bother, bother," said Edmund to himself. "Need he be as gentlemanly as all that? I suppose he must. Comes of being a Knight and a High King. I suppose it is what Aslan would like. But that brute will be up again in a minute and then —" But "that brute" never rose.” </a:t>
            </a:r>
            <a:endParaRPr lang="en-US" sz="800" dirty="0">
              <a:solidFill>
                <a:schemeClr val="bg1"/>
              </a:solidFill>
              <a:latin typeface="Goudy Old Style" panose="02020502050305020303" pitchFamily="18" charset="77"/>
            </a:endParaRPr>
          </a:p>
          <a:p>
            <a:pPr algn="l">
              <a:spcBef>
                <a:spcPts val="0"/>
              </a:spcBef>
            </a:pPr>
            <a:r>
              <a:rPr lang="en-US" sz="2100" i="1" dirty="0">
                <a:solidFill>
                  <a:schemeClr val="bg1"/>
                </a:solidFill>
                <a:latin typeface="Goudy Old Style" panose="02020502050305020303" pitchFamily="18" charset="77"/>
              </a:rPr>
              <a:t>Keep your conduct among the Gentiles honorable, so that when they speak against you as evildoers, they may see your good deeds and glorify God on the day of visitation. </a:t>
            </a:r>
            <a:r>
              <a:rPr lang="en-US" sz="1600" dirty="0">
                <a:solidFill>
                  <a:schemeClr val="bg1"/>
                </a:solidFill>
                <a:latin typeface="Goudy Old Style" panose="02020502050305020303" pitchFamily="18" charset="77"/>
              </a:rPr>
              <a:t>I Peter 2:12 </a:t>
            </a:r>
            <a:r>
              <a:rPr lang="en-US" sz="2100" i="1" dirty="0">
                <a:solidFill>
                  <a:schemeClr val="bg1"/>
                </a:solidFill>
                <a:latin typeface="Goudy Old Style" panose="02020502050305020303" pitchFamily="18" charset="77"/>
              </a:rPr>
              <a:t>For the LORD God is a sun and shield; the LORD bestows favor and honor. No good thing does he withhold from those who walk uprightly. </a:t>
            </a:r>
            <a:r>
              <a:rPr lang="en-US" sz="1600" dirty="0">
                <a:solidFill>
                  <a:schemeClr val="bg1"/>
                </a:solidFill>
                <a:latin typeface="Goudy Old Style" panose="02020502050305020303" pitchFamily="18" charset="77"/>
              </a:rPr>
              <a:t>Ps. 84:11 </a:t>
            </a:r>
            <a:r>
              <a:rPr lang="en-US" sz="2100" i="1" dirty="0">
                <a:solidFill>
                  <a:schemeClr val="bg1"/>
                </a:solidFill>
                <a:latin typeface="Goudy Old Style" panose="02020502050305020303" pitchFamily="18" charset="77"/>
              </a:rPr>
              <a:t>Love one another with brotherly affection. Outdo one another in showing honor. </a:t>
            </a:r>
            <a:r>
              <a:rPr lang="en-US" sz="1600" dirty="0">
                <a:solidFill>
                  <a:schemeClr val="bg1"/>
                </a:solidFill>
                <a:latin typeface="Goudy Old Style" panose="02020502050305020303" pitchFamily="18" charset="77"/>
              </a:rPr>
              <a:t>Rom. 12:10 </a:t>
            </a:r>
            <a:r>
              <a:rPr lang="en-US" sz="2100" i="1" dirty="0">
                <a:solidFill>
                  <a:schemeClr val="bg1"/>
                </a:solidFill>
                <a:latin typeface="Goudy Old Style" panose="02020502050305020303" pitchFamily="18" charset="77"/>
              </a:rPr>
              <a:t>That each one of you know how to control his own body in holiness and honor, not in the passion of lust like the Gentiles who do not know God.</a:t>
            </a:r>
            <a:r>
              <a:rPr lang="en-US" sz="1600" dirty="0">
                <a:solidFill>
                  <a:schemeClr val="bg1"/>
                </a:solidFill>
                <a:latin typeface="Goudy Old Style" panose="02020502050305020303" pitchFamily="18" charset="77"/>
              </a:rPr>
              <a:t>1 Thess. </a:t>
            </a:r>
            <a:r>
              <a:rPr lang="en-US" sz="1600" i="1" dirty="0">
                <a:solidFill>
                  <a:schemeClr val="bg1"/>
                </a:solidFill>
                <a:latin typeface="Goudy Old Style" panose="02020502050305020303" pitchFamily="18" charset="77"/>
              </a:rPr>
              <a:t>4:4–5 </a:t>
            </a:r>
            <a:r>
              <a:rPr lang="en-US" i="1" dirty="0">
                <a:solidFill>
                  <a:schemeClr val="bg1"/>
                </a:solidFill>
                <a:latin typeface="Goudy Old Style" panose="02020502050305020303" pitchFamily="18" charset="77"/>
              </a:rPr>
              <a:t>Rejoice not when thine enemy falleth, and let not thine heart be glad when he </a:t>
            </a:r>
            <a:r>
              <a:rPr lang="en-US" i="1" dirty="0" err="1">
                <a:solidFill>
                  <a:schemeClr val="bg1"/>
                </a:solidFill>
                <a:latin typeface="Goudy Old Style" panose="02020502050305020303" pitchFamily="18" charset="77"/>
              </a:rPr>
              <a:t>stumbleth</a:t>
            </a:r>
            <a:r>
              <a:rPr lang="en-US"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Prov. 24:17</a:t>
            </a:r>
            <a:r>
              <a:rPr lang="en-US" sz="1600" dirty="0"/>
              <a:t>t</a:t>
            </a:r>
            <a:r>
              <a:rPr lang="en-US" sz="600" dirty="0"/>
              <a:t>h</a:t>
            </a:r>
            <a:endParaRPr lang="en-US" sz="600" dirty="0">
              <a:solidFill>
                <a:schemeClr val="bg1"/>
              </a:solidFill>
              <a:latin typeface="Goudy Old Style" panose="02020502050305020303" pitchFamily="18" charset="77"/>
            </a:endParaRPr>
          </a:p>
          <a:p>
            <a:pPr algn="l">
              <a:spcBef>
                <a:spcPts val="0"/>
              </a:spcBef>
            </a:pPr>
            <a:endParaRPr lang="en-US" sz="6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Evildoers are not to be trusted and treachery can be expected.</a:t>
            </a:r>
          </a:p>
          <a:p>
            <a:pPr algn="l">
              <a:spcBef>
                <a:spcPts val="0"/>
              </a:spcBef>
            </a:pPr>
            <a:r>
              <a:rPr lang="en-US" sz="2100" dirty="0">
                <a:solidFill>
                  <a:schemeClr val="bg1"/>
                </a:solidFill>
                <a:latin typeface="Goudy Old Style" panose="02020502050305020303" pitchFamily="18" charset="77"/>
              </a:rPr>
              <a:t>“The Lords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and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had their own plans ready. As soon as they saw their King down they leaped into the lists crying, "Treachery! Treachery! The Narnian traitor has stabbed him in the back while he lay helpless. To arms! To arms, </a:t>
            </a:r>
            <a:r>
              <a:rPr lang="en-US" sz="2100" dirty="0" err="1">
                <a:solidFill>
                  <a:schemeClr val="bg1"/>
                </a:solidFill>
                <a:latin typeface="Goudy Old Style" panose="02020502050305020303" pitchFamily="18" charset="77"/>
              </a:rPr>
              <a:t>Telmar</a:t>
            </a:r>
            <a:r>
              <a:rPr lang="en-US" sz="2100" dirty="0">
                <a:solidFill>
                  <a:schemeClr val="bg1"/>
                </a:solidFill>
                <a:latin typeface="Goudy Old Style" panose="02020502050305020303" pitchFamily="18" charset="77"/>
              </a:rPr>
              <a:t>!"</a:t>
            </a:r>
            <a:endParaRPr lang="en-US" sz="2100" i="1" dirty="0">
              <a:solidFill>
                <a:schemeClr val="bg1"/>
              </a:solidFill>
              <a:latin typeface="Goudy Old Style" panose="02020502050305020303" pitchFamily="18" charset="77"/>
            </a:endParaRPr>
          </a:p>
          <a:p>
            <a:pPr algn="l">
              <a:spcBef>
                <a:spcPts val="0"/>
              </a:spcBef>
            </a:pPr>
            <a:r>
              <a:rPr lang="en-US" sz="2100" i="1" dirty="0">
                <a:solidFill>
                  <a:schemeClr val="bg1"/>
                </a:solidFill>
                <a:latin typeface="Goudy Old Style" panose="02020502050305020303" pitchFamily="18" charset="77"/>
              </a:rPr>
              <a:t>Do not fret because of evildoers or be envious of the wicked, for the evil man has no future hope, and the lamp of the wicked will be snuffed out. </a:t>
            </a:r>
            <a:r>
              <a:rPr lang="en-US" sz="1600" dirty="0">
                <a:solidFill>
                  <a:schemeClr val="bg1"/>
                </a:solidFill>
                <a:latin typeface="Goudy Old Style" panose="02020502050305020303" pitchFamily="18" charset="77"/>
              </a:rPr>
              <a:t>Prov. 24:19-20 </a:t>
            </a:r>
            <a:r>
              <a:rPr lang="en-US" sz="2100" i="1" dirty="0">
                <a:solidFill>
                  <a:schemeClr val="bg1"/>
                </a:solidFill>
                <a:latin typeface="Goudy Old Style" panose="02020502050305020303" pitchFamily="18" charset="77"/>
              </a:rPr>
              <a:t>For people will be lovers of self, lovers of money, proud, arrogant, abusive, disobedient to their parents, ungrateful, unholy, heartless, unappeasable, slanderous, without self-control, brutal, not loving good, treacherous, reckless, swollen with conceit, lovers of pleasure rather than lovers of God, having the appearance of godliness, but denying its power. Avoid such people.  </a:t>
            </a:r>
            <a:r>
              <a:rPr lang="en-US" sz="1600" dirty="0">
                <a:solidFill>
                  <a:schemeClr val="bg1"/>
                </a:solidFill>
                <a:latin typeface="Goudy Old Style" panose="02020502050305020303" pitchFamily="18" charset="77"/>
              </a:rPr>
              <a:t>2Tim. 3:2-5 </a:t>
            </a:r>
            <a:r>
              <a:rPr lang="en-US" sz="2100" i="1" dirty="0">
                <a:solidFill>
                  <a:schemeClr val="bg1"/>
                </a:solidFill>
                <a:latin typeface="Goudy Old Style" panose="02020502050305020303" pitchFamily="18" charset="77"/>
              </a:rPr>
              <a:t>To the pure, all things are pure, but to the defiled and unbelieving, nothing is pure; but both their minds and their consciences are defiled. They profess to know God, but they deny him by their works. They are detestable, disobedient, unfit for any good work. </a:t>
            </a:r>
            <a:r>
              <a:rPr lang="en-US" sz="1600" dirty="0">
                <a:solidFill>
                  <a:schemeClr val="bg1"/>
                </a:solidFill>
                <a:latin typeface="Goudy Old Style" panose="02020502050305020303" pitchFamily="18" charset="77"/>
              </a:rPr>
              <a:t>Titus 1:15-16</a:t>
            </a: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F33955F9-7BBF-840C-0FF2-D1ADE784F9B9}"/>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78F5E6F-EB23-AC84-FE99-3ACC194B0756}"/>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3403066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2E2C2CA-A869-415F-46CB-D93EFE6ABB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B5C67F-DC41-B8BD-A444-CEFFCE3D787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03900DB6-F5AA-2BFB-8EC8-EC0A280680AC}"/>
              </a:ext>
            </a:extLst>
          </p:cNvPr>
          <p:cNvSpPr>
            <a:spLocks noGrp="1"/>
          </p:cNvSpPr>
          <p:nvPr>
            <p:ph type="subTitle" idx="1"/>
          </p:nvPr>
        </p:nvSpPr>
        <p:spPr>
          <a:xfrm>
            <a:off x="-2" y="-1"/>
            <a:ext cx="11294535" cy="6835139"/>
          </a:xfrm>
        </p:spPr>
        <p:txBody>
          <a:bodyPr>
            <a:noAutofit/>
          </a:bodyPr>
          <a:lstStyle/>
          <a:p>
            <a:pPr algn="l">
              <a:spcBef>
                <a:spcPts val="0"/>
              </a:spcBef>
            </a:pPr>
            <a:r>
              <a:rPr lang="en-US" sz="2100" b="1" dirty="0">
                <a:solidFill>
                  <a:schemeClr val="bg1"/>
                </a:solidFill>
                <a:latin typeface="Goudy Old Style" panose="02020502050305020303" pitchFamily="18" charset="77"/>
              </a:rPr>
              <a:t>The presence and power of Aslan/Christ lead to freedom and healing.</a:t>
            </a:r>
          </a:p>
          <a:p>
            <a:pPr algn="l">
              <a:spcBef>
                <a:spcPts val="0"/>
              </a:spcBef>
            </a:pPr>
            <a:r>
              <a:rPr lang="en-US" sz="2100" dirty="0">
                <a:solidFill>
                  <a:schemeClr val="bg1"/>
                </a:solidFill>
                <a:latin typeface="Goudy Old Style" panose="02020502050305020303" pitchFamily="18" charset="77"/>
              </a:rPr>
              <a:t>“At a well in a yard they met a man who was beating a boy. The stick burst into flower in the man's hand. He tried to drop it, but it stuck to his hand. His arm became a branch, his body the trunk of a tree, his feet took root. The boy, who had been crying a moment before, burst out laughing and joined them.  They came to a little cottage where a child stood in the doorway crying. "Why are you crying, my love?" asked Aslan. The child, who had never seen a picture of a lion, was not afraid of him. "Auntie's very ill," she said. "She's going to die." Then Aslan went to go in at the door of the cottage… And there, still in her bed,…lay a little old woman who was at death’s door. And as [Aslan] spoke, like the flush creeping along the underside of a cloud at sunrise, the </a:t>
            </a:r>
            <a:r>
              <a:rPr lang="en-US" sz="2100" dirty="0" err="1">
                <a:solidFill>
                  <a:schemeClr val="bg1"/>
                </a:solidFill>
                <a:latin typeface="Goudy Old Style" panose="02020502050305020303" pitchFamily="18" charset="77"/>
              </a:rPr>
              <a:t>colour</a:t>
            </a:r>
            <a:r>
              <a:rPr lang="en-US" sz="2100" dirty="0">
                <a:solidFill>
                  <a:schemeClr val="bg1"/>
                </a:solidFill>
                <a:latin typeface="Goudy Old Style" panose="02020502050305020303" pitchFamily="18" charset="77"/>
              </a:rPr>
              <a:t> came back to her white face and her eyes grew bright and she sat up and said, "Why, I do declare I feel that better. I think I could take a little breakfast this morning.”</a:t>
            </a:r>
          </a:p>
          <a:p>
            <a:pPr algn="l"/>
            <a:r>
              <a:rPr lang="en-US" sz="2100" i="1" dirty="0">
                <a:solidFill>
                  <a:schemeClr val="bg1"/>
                </a:solidFill>
                <a:latin typeface="Goudy Old Style" panose="02020502050305020303" pitchFamily="18" charset="77"/>
              </a:rPr>
              <a:t>For freedom Christ has set us free; stand firm therefore, and do not submit again to a yoke of slavery. </a:t>
            </a:r>
            <a:r>
              <a:rPr lang="en-US" sz="1600" dirty="0">
                <a:solidFill>
                  <a:schemeClr val="bg1"/>
                </a:solidFill>
                <a:latin typeface="Goudy Old Style" panose="02020502050305020303" pitchFamily="18" charset="77"/>
              </a:rPr>
              <a:t>Gal. 5:1 </a:t>
            </a:r>
            <a:r>
              <a:rPr lang="en-US" sz="2100" i="1" dirty="0">
                <a:solidFill>
                  <a:schemeClr val="bg1"/>
                </a:solidFill>
                <a:latin typeface="Goudy Old Style" panose="02020502050305020303" pitchFamily="18" charset="77"/>
              </a:rPr>
              <a:t>Now the Lord is the Spirit, and where the Spirit of the Lord is, there is freedom. </a:t>
            </a:r>
            <a:r>
              <a:rPr lang="en-US" sz="1600" dirty="0">
                <a:solidFill>
                  <a:schemeClr val="bg1"/>
                </a:solidFill>
                <a:latin typeface="Goudy Old Style" panose="02020502050305020303" pitchFamily="18" charset="77"/>
              </a:rPr>
              <a:t>2 Cor. 3:17</a:t>
            </a:r>
            <a:r>
              <a:rPr lang="en-US" sz="2100" b="1" i="1" dirty="0">
                <a:solidFill>
                  <a:schemeClr val="bg1"/>
                </a:solidFill>
                <a:latin typeface="Goudy Old Style" panose="02020502050305020303" pitchFamily="18" charset="77"/>
              </a:rPr>
              <a:t> </a:t>
            </a:r>
            <a:r>
              <a:rPr lang="en-US" sz="2100" i="1" dirty="0">
                <a:solidFill>
                  <a:schemeClr val="bg1"/>
                </a:solidFill>
                <a:latin typeface="Goudy Old Style" panose="02020502050305020303" pitchFamily="18" charset="77"/>
              </a:rPr>
              <a:t>So if the Son sets you free, you will be free indeed. </a:t>
            </a:r>
            <a:r>
              <a:rPr lang="en-US" sz="1600" dirty="0">
                <a:solidFill>
                  <a:schemeClr val="bg1"/>
                </a:solidFill>
                <a:latin typeface="Goudy Old Style" panose="02020502050305020303" pitchFamily="18" charset="77"/>
              </a:rPr>
              <a:t>Jn. 8:36 </a:t>
            </a:r>
            <a:r>
              <a:rPr lang="en-US" sz="2100" i="1" dirty="0">
                <a:solidFill>
                  <a:schemeClr val="bg1"/>
                </a:solidFill>
                <a:latin typeface="Goudy Old Style" panose="02020502050305020303" pitchFamily="18" charset="77"/>
              </a:rPr>
              <a:t>The Spirit of the Lord </a:t>
            </a:r>
            <a:r>
              <a:rPr lang="en-US" sz="2100" i="1" cap="small" dirty="0">
                <a:solidFill>
                  <a:schemeClr val="bg1"/>
                </a:solidFill>
                <a:latin typeface="Goudy Old Style" panose="02020502050305020303" pitchFamily="18" charset="77"/>
              </a:rPr>
              <a:t>God</a:t>
            </a:r>
            <a:r>
              <a:rPr lang="en-US" sz="2100" i="1" dirty="0">
                <a:solidFill>
                  <a:schemeClr val="bg1"/>
                </a:solidFill>
                <a:latin typeface="Goudy Old Style" panose="02020502050305020303" pitchFamily="18" charset="77"/>
              </a:rPr>
              <a:t> is upon me, because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has anointed me to bring good news to the poor; he has sent me to bind up the brokenhearted, to proclaim liberty to the captives, and the opening of the prison to those who are bound; </a:t>
            </a:r>
            <a:r>
              <a:rPr lang="en-US" sz="1600" dirty="0">
                <a:solidFill>
                  <a:schemeClr val="bg1"/>
                </a:solidFill>
                <a:latin typeface="Goudy Old Style" panose="02020502050305020303" pitchFamily="18" charset="77"/>
              </a:rPr>
              <a:t>Is. 61:1 </a:t>
            </a:r>
            <a:r>
              <a:rPr lang="en-US" sz="2100" i="1" dirty="0">
                <a:solidFill>
                  <a:schemeClr val="bg1"/>
                </a:solidFill>
                <a:latin typeface="Goudy Old Style" panose="02020502050305020303" pitchFamily="18" charset="77"/>
              </a:rPr>
              <a:t>He heals the brokenhearted and binds up their wounds. </a:t>
            </a:r>
            <a:r>
              <a:rPr lang="en-US" sz="1600" dirty="0">
                <a:solidFill>
                  <a:schemeClr val="bg1"/>
                </a:solidFill>
                <a:latin typeface="Goudy Old Style" panose="02020502050305020303" pitchFamily="18" charset="77"/>
              </a:rPr>
              <a:t>Ps. 47:3 </a:t>
            </a:r>
            <a:r>
              <a:rPr lang="en-US" sz="2100" i="1" dirty="0">
                <a:solidFill>
                  <a:schemeClr val="bg1"/>
                </a:solidFill>
                <a:latin typeface="Goudy Old Style" panose="02020502050305020303" pitchFamily="18" charset="77"/>
              </a:rPr>
              <a:t>O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my God, I cried to you for help, and you have healed me. </a:t>
            </a:r>
            <a:r>
              <a:rPr lang="en-US" sz="1600" dirty="0">
                <a:solidFill>
                  <a:schemeClr val="bg1"/>
                </a:solidFill>
                <a:latin typeface="Goudy Old Style" panose="02020502050305020303" pitchFamily="18" charset="77"/>
              </a:rPr>
              <a:t>Ps. 30:2</a:t>
            </a:r>
          </a:p>
          <a:p>
            <a:pPr algn="l">
              <a:spcBef>
                <a:spcPts val="0"/>
              </a:spcBef>
            </a:pPr>
            <a:endParaRPr lang="en-US" sz="2100" i="1" dirty="0">
              <a:solidFill>
                <a:schemeClr val="bg1"/>
              </a:solidFill>
              <a:latin typeface="Goudy Old Style" panose="02020502050305020303" pitchFamily="18" charset="77"/>
            </a:endParaRPr>
          </a:p>
          <a:p>
            <a:pPr algn="l">
              <a:spcBef>
                <a:spcPts val="0"/>
              </a:spcBef>
            </a:pPr>
            <a:endParaRPr lang="en-US" sz="2100" b="1" i="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F5D9F4FC-9DEE-06ED-C3F8-FDAA2DE6F198}"/>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349BA89-E040-0633-0C5B-A9D896A19468}"/>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2708491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88197CA-D1BD-42A5-10AA-18A4028CE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FDA1A-8F09-D1D7-5924-56C98DBF62E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FEE36FB3-6E65-5D97-8927-F46D4F91A16E}"/>
              </a:ext>
            </a:extLst>
          </p:cNvPr>
          <p:cNvSpPr>
            <a:spLocks noGrp="1"/>
          </p:cNvSpPr>
          <p:nvPr>
            <p:ph type="subTitle" idx="1"/>
          </p:nvPr>
        </p:nvSpPr>
        <p:spPr>
          <a:xfrm>
            <a:off x="-2" y="-1"/>
            <a:ext cx="11294535" cy="6835139"/>
          </a:xfrm>
        </p:spPr>
        <p:txBody>
          <a:bodyPr>
            <a:noAutofit/>
          </a:bodyPr>
          <a:lstStyle/>
          <a:p>
            <a:pPr algn="l">
              <a:spcBef>
                <a:spcPts val="0"/>
              </a:spcBef>
            </a:pPr>
            <a:r>
              <a:rPr lang="en-US" sz="2100" b="1" dirty="0">
                <a:solidFill>
                  <a:schemeClr val="bg1"/>
                </a:solidFill>
                <a:latin typeface="Goudy Old Style" panose="02020502050305020303" pitchFamily="18" charset="77"/>
              </a:rPr>
              <a:t>There is joy in the reunion of kindred hearts.</a:t>
            </a:r>
          </a:p>
          <a:p>
            <a:pPr algn="l">
              <a:spcBef>
                <a:spcPts val="0"/>
              </a:spcBef>
            </a:pPr>
            <a:r>
              <a:rPr lang="en-US" sz="2100" dirty="0">
                <a:solidFill>
                  <a:schemeClr val="bg1"/>
                </a:solidFill>
                <a:latin typeface="Goudy Old Style" panose="02020502050305020303" pitchFamily="18" charset="77"/>
              </a:rPr>
              <a:t>“And so at last, with leaping and dancing and singing, with music and laughter and roaring and barking and neighing, they all came to the place where Miraz's army stood flinging down their swords and holding up their hands, and Peter's army, still holding their weapons and breathing hard, stood round them with stern and glad faces. And the first thing that happened was that the old woman slipped off Aslan's back and ran across to Caspian and they embraced one another; for she was his old nurse.”</a:t>
            </a:r>
          </a:p>
          <a:p>
            <a:pPr algn="l">
              <a:spcBef>
                <a:spcPts val="0"/>
              </a:spcBef>
            </a:pPr>
            <a:r>
              <a:rPr lang="en-US" sz="2100" i="1" dirty="0">
                <a:solidFill>
                  <a:schemeClr val="bg1"/>
                </a:solidFill>
                <a:latin typeface="Goudy Old Style" panose="02020502050305020303" pitchFamily="18" charset="77"/>
              </a:rPr>
              <a:t>Recalling your tears, I long to see you, so that I may be filled with joy. </a:t>
            </a:r>
            <a:r>
              <a:rPr lang="en-US" sz="1600" dirty="0">
                <a:solidFill>
                  <a:schemeClr val="bg1"/>
                </a:solidFill>
                <a:latin typeface="Goudy Old Style" panose="02020502050305020303" pitchFamily="18" charset="77"/>
              </a:rPr>
              <a:t>2 Tim. 1:14 </a:t>
            </a:r>
            <a:r>
              <a:rPr lang="en-US" sz="2100" i="1" dirty="0">
                <a:solidFill>
                  <a:schemeClr val="bg1"/>
                </a:solidFill>
                <a:latin typeface="Goudy Old Style" panose="02020502050305020303" pitchFamily="18" charset="77"/>
              </a:rPr>
              <a:t>And as soon as the boy had gone, David rose from beside the stone heap and fell on his face to the ground and bowed three times. And they kissed one another and wept with one another, David weeping the most. Then Jonathan said to David, “Go in peace, because we have sworn both of us in the name of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saying,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shall be between me and you, and between my offspring and your offspring, forever.’” </a:t>
            </a:r>
            <a:r>
              <a:rPr lang="en-US" sz="1600" dirty="0">
                <a:solidFill>
                  <a:schemeClr val="bg1"/>
                </a:solidFill>
                <a:latin typeface="Goudy Old Style" panose="02020502050305020303" pitchFamily="18" charset="77"/>
              </a:rPr>
              <a:t>I Sam. 20:41-42 </a:t>
            </a:r>
            <a:r>
              <a:rPr lang="en-US" sz="2100" i="1" dirty="0">
                <a:solidFill>
                  <a:schemeClr val="bg1"/>
                </a:solidFill>
                <a:latin typeface="Goudy Old Style" panose="02020502050305020303" pitchFamily="18" charset="77"/>
              </a:rPr>
              <a:t>I had much to write to you, but I would rather not write with pen and ink. I hope to see you soon, and we will talk face to face. </a:t>
            </a:r>
            <a:r>
              <a:rPr lang="en-US" sz="1600" dirty="0">
                <a:solidFill>
                  <a:schemeClr val="bg1"/>
                </a:solidFill>
                <a:latin typeface="Goudy Old Style" panose="02020502050305020303" pitchFamily="18" charset="77"/>
              </a:rPr>
              <a:t>3 John 1:13-14</a:t>
            </a:r>
            <a:r>
              <a:rPr lang="en-US" sz="1600" dirty="0">
                <a:latin typeface="Goudy Old Style" panose="02020502050305020303" pitchFamily="18" charset="77"/>
              </a:rPr>
              <a:t> </a:t>
            </a:r>
            <a:r>
              <a:rPr lang="en-US" sz="2100" i="1" dirty="0">
                <a:solidFill>
                  <a:schemeClr val="bg1"/>
                </a:solidFill>
                <a:latin typeface="Goudy Old Style" panose="02020502050305020303" pitchFamily="18" charset="77"/>
              </a:rPr>
              <a:t>I long to see you so that I may impart to you some spiritual gift to make you strong— that is, that you and I may be mutually encouraged by each other’s faith. </a:t>
            </a:r>
            <a:r>
              <a:rPr lang="en-US" sz="1600" dirty="0">
                <a:solidFill>
                  <a:schemeClr val="bg1"/>
                </a:solidFill>
                <a:latin typeface="Goudy Old Style" panose="02020502050305020303" pitchFamily="18" charset="77"/>
              </a:rPr>
              <a:t>Romans 1:11-12</a:t>
            </a:r>
            <a:endParaRPr lang="en-US" sz="16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E6B73D34-07B0-CD27-131A-80030566083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C3EB55B-32E3-8025-DE29-33630719A618}"/>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3673082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5BD99CD-4EA6-FF5C-37E5-2BAA67EA5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977DD0-26E9-4989-AFA7-E4E20B701E0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DA67A08-E3D4-44E6-C2BD-3DCAC67ABE7D}"/>
              </a:ext>
            </a:extLst>
          </p:cNvPr>
          <p:cNvSpPr>
            <a:spLocks noGrp="1"/>
          </p:cNvSpPr>
          <p:nvPr>
            <p:ph type="subTitle" idx="1"/>
          </p:nvPr>
        </p:nvSpPr>
        <p:spPr>
          <a:xfrm>
            <a:off x="-2" y="-1"/>
            <a:ext cx="11294535" cy="6835139"/>
          </a:xfrm>
        </p:spPr>
        <p:txBody>
          <a:bodyPr>
            <a:noAutofit/>
          </a:bodyPr>
          <a:lstStyle/>
          <a:p>
            <a:pPr algn="l">
              <a:spcBef>
                <a:spcPts val="0"/>
              </a:spcBef>
            </a:pPr>
            <a:r>
              <a:rPr lang="en-US" sz="2100" b="1" dirty="0">
                <a:solidFill>
                  <a:schemeClr val="bg1"/>
                </a:solidFill>
                <a:latin typeface="Goudy Old Style" panose="02020502050305020303" pitchFamily="18" charset="77"/>
              </a:rPr>
              <a:t>DEEPER DIVE: FELLOWSHIP </a:t>
            </a:r>
            <a:r>
              <a:rPr lang="en-US" sz="2100" i="1" dirty="0">
                <a:solidFill>
                  <a:schemeClr val="bg1"/>
                </a:solidFill>
                <a:latin typeface="Goudy Old Style" panose="02020502050305020303" pitchFamily="18" charset="77"/>
              </a:rPr>
              <a:t>Excerpts from </a:t>
            </a:r>
            <a:r>
              <a:rPr lang="en-US" sz="2100" i="1" u="sng" dirty="0">
                <a:solidFill>
                  <a:schemeClr val="bg1"/>
                </a:solidFill>
                <a:latin typeface="Goudy Old Style" panose="02020502050305020303" pitchFamily="18" charset="77"/>
              </a:rPr>
              <a:t>The Four Loves</a:t>
            </a:r>
          </a:p>
          <a:p>
            <a:pPr algn="l">
              <a:spcBef>
                <a:spcPts val="0"/>
              </a:spcBef>
            </a:pPr>
            <a:endParaRPr lang="en-US" sz="2100" u="sng"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“Friendship arises out of mere Companionship when two or more of the companions discover that they have in common some insight or interest or even taste which the others do not share and which, till that moment, each believed to be his own unique treasure (or burden). The typical expression of opening Friendship would be something like, "What? You too? I thought I was the only one." In this kind of love, as Emerson said, Do you love me? means Do you see the same truth? - Or at least, "Do you care about the same truth?" The man who agrees with us that some question, little regarded by others, is of great importance, can be our Friend.” </a:t>
            </a:r>
            <a:endParaRPr lang="en-US" sz="2100" b="1"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“In a perfect Friendship this Appreciative Love is, I think, often so great and so firmly based that each</a:t>
            </a:r>
          </a:p>
          <a:p>
            <a:pPr algn="l">
              <a:spcBef>
                <a:spcPts val="0"/>
              </a:spcBef>
            </a:pPr>
            <a:r>
              <a:rPr lang="en-US" sz="2100" dirty="0">
                <a:solidFill>
                  <a:schemeClr val="bg1"/>
                </a:solidFill>
                <a:latin typeface="Goudy Old Style" panose="02020502050305020303" pitchFamily="18" charset="77"/>
              </a:rPr>
              <a:t>member of the circle feels, in his secret heart, humbled before all the rest. Sometimes he wonders what he is doing there among his betters. He is lucky beyond desert to be in such company. Especially when the whole group is together, each bringing out all that is best, wisest, or funniest in all the others. Those are the golden sessions; when four or five of us after a hard day's walking have come to our inn; when our slippers are on, our feet spread out towards the blaze and our drinks at our elbows; when the whole world, and something beyond the world, opens itself to our minds as we talk; and no one has any claim on or any responsibility for another, but all are freemen and equals as if we had first met an hour ago, while at the same time an Affection mellowed by the years enfolds us. Life - natural life - has no better</a:t>
            </a:r>
          </a:p>
          <a:p>
            <a:pPr algn="l">
              <a:spcBef>
                <a:spcPts val="0"/>
              </a:spcBef>
            </a:pPr>
            <a:r>
              <a:rPr lang="en-US" sz="2100" dirty="0">
                <a:solidFill>
                  <a:schemeClr val="bg1"/>
                </a:solidFill>
                <a:latin typeface="Goudy Old Style" panose="02020502050305020303" pitchFamily="18" charset="77"/>
              </a:rPr>
              <a:t>gift to give. Who could have deserved it? “</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“In friendship...we think we have chosen our peers. In reality a few years' difference in the dates of our births, a few more miles between certain houses, the choice of one university instead of another...the</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4BA9397-944F-B9C8-3ACE-7CE7279E798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5954A53-34D7-899C-9D05-64A9F9639EA1}"/>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250763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B793A47-9FE7-84A1-0DA1-BBBA1BBEBF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0891B-B886-860D-2880-C0F39329262F}"/>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7393EE1D-6E24-7C62-324B-3F4F32C2FB46}"/>
              </a:ext>
            </a:extLst>
          </p:cNvPr>
          <p:cNvSpPr>
            <a:spLocks noGrp="1"/>
          </p:cNvSpPr>
          <p:nvPr>
            <p:ph type="subTitle" idx="1"/>
          </p:nvPr>
        </p:nvSpPr>
        <p:spPr>
          <a:xfrm>
            <a:off x="-2" y="-1"/>
            <a:ext cx="11294535" cy="6835139"/>
          </a:xfrm>
        </p:spPr>
        <p:txBody>
          <a:bodyPr>
            <a:noAutofit/>
          </a:bodyPr>
          <a:lstStyle/>
          <a:p>
            <a:pPr algn="l">
              <a:spcBef>
                <a:spcPts val="0"/>
              </a:spcBef>
            </a:pPr>
            <a:r>
              <a:rPr lang="en-US" sz="2100" dirty="0">
                <a:solidFill>
                  <a:schemeClr val="bg1"/>
                </a:solidFill>
                <a:latin typeface="Goudy Old Style" panose="02020502050305020303" pitchFamily="18" charset="77"/>
              </a:rPr>
              <a:t>accident of a topic being raised or not raised at a first meeting--any of these chances might have kept us apart. But, for a Christian, there are, strictly speaking no chances. A secret master of ceremonies has been at work. Christ, who said to the disciples, "Ye have not chosen me, but I have chosen you," can truly say to every group of Christian friends, "Ye have not chosen one another but I have chosen you for one another." The friendship is not a reward for our discriminating and good taste in finding one another out. It is the instrument by which God reveals to each of us the beauties of others.”</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“Friendship is the greatest of worldly goods. Certainly to me it is the chief happiness of life. If I had to  give a piece of advice to a young man about a place to live, I think I should say, 'sacrifice almost  everything to live where you can be near your friends.”</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C.S. Lewis, </a:t>
            </a:r>
            <a:r>
              <a:rPr lang="en-US" sz="2100" i="1" u="sng" dirty="0">
                <a:solidFill>
                  <a:schemeClr val="bg1"/>
                </a:solidFill>
                <a:latin typeface="Goudy Old Style" panose="02020502050305020303" pitchFamily="18" charset="77"/>
                <a:hlinkClick r:id="rId2">
                  <a:extLst>
                    <a:ext uri="{A12FA001-AC4F-418D-AE19-62706E023703}">
                      <ahyp:hlinkClr xmlns:ahyp="http://schemas.microsoft.com/office/drawing/2018/hyperlinkcolor" val="tx"/>
                    </a:ext>
                  </a:extLst>
                </a:hlinkClick>
              </a:rPr>
              <a:t>The Collected Letters</a:t>
            </a:r>
            <a:endParaRPr lang="en-US" sz="2100" i="1" u="sng"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“It is a serious thing to live in a society of possible gods and goddesses, to remember that the dullest most uninteresting person you can talk to may one day be a creature </a:t>
            </a:r>
            <a:r>
              <a:rPr lang="en-US" sz="2100" dirty="0" err="1">
                <a:solidFill>
                  <a:schemeClr val="bg1"/>
                </a:solidFill>
                <a:latin typeface="Goudy Old Style" panose="02020502050305020303" pitchFamily="18" charset="77"/>
              </a:rPr>
              <a:t>which,if</a:t>
            </a:r>
            <a:r>
              <a:rPr lang="en-US" sz="2100" dirty="0">
                <a:solidFill>
                  <a:schemeClr val="bg1"/>
                </a:solidFill>
                <a:latin typeface="Goudy Old Style" panose="02020502050305020303" pitchFamily="18" charset="77"/>
              </a:rPr>
              <a:t> you saw it now, you would be strongly tempted to worship, or else a horror and a corruption such as you now meet, if at all, only in a nightmare. All day long we are, in some degree helping each other to one or the other of these destinations. It is in the light of these overwhelming possibilities, it is with the awe and the circumspection proper to them, that we should conduct all of our dealings with one another, all friendships, all loves, all play, all politics. There are no ordinary people. You have never talked to a mere mortal. Nations, cultures, arts, civilizations - these are mortal, and their life is to ours as the life of a gnat. But it is immortals whom we joke with, work with, marry, snub, and exploit - immortal horrors or everlasting splendors.”—C.S. Lewis, </a:t>
            </a:r>
            <a:r>
              <a:rPr lang="en-US" sz="2100" i="1" dirty="0">
                <a:solidFill>
                  <a:schemeClr val="bg1"/>
                </a:solidFill>
                <a:latin typeface="Goudy Old Style" panose="02020502050305020303" pitchFamily="18" charset="77"/>
              </a:rPr>
              <a:t>The Weight of Glory</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 </a:t>
            </a: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19CA479C-0457-1DD3-B883-EFBFA6689FE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E350869-C114-5AB5-36D2-60F5B5436C3E}"/>
              </a:ext>
            </a:extLst>
          </p:cNvPr>
          <p:cNvPicPr>
            <a:picLocks noChangeAspect="1"/>
          </p:cNvPicPr>
          <p:nvPr/>
        </p:nvPicPr>
        <p:blipFill>
          <a:blip r:embed="rId3"/>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211114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4CF4243-C719-57B1-9D84-9BC227F4C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C4A92-4FEF-6073-F0E2-AF461B827A9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126955C-A746-E5A5-0377-937AEC5DEF05}"/>
              </a:ext>
            </a:extLst>
          </p:cNvPr>
          <p:cNvSpPr>
            <a:spLocks noGrp="1"/>
          </p:cNvSpPr>
          <p:nvPr>
            <p:ph type="subTitle" idx="1"/>
          </p:nvPr>
        </p:nvSpPr>
        <p:spPr>
          <a:xfrm>
            <a:off x="-2" y="-1"/>
            <a:ext cx="11294535" cy="6835139"/>
          </a:xfrm>
        </p:spPr>
        <p:txBody>
          <a:bodyPr>
            <a:noAutofit/>
          </a:bodyPr>
          <a:lstStyle/>
          <a:p>
            <a:r>
              <a:rPr lang="en-US" sz="2100" b="1" dirty="0">
                <a:solidFill>
                  <a:schemeClr val="bg1"/>
                </a:solidFill>
                <a:latin typeface="Goudy Old Style" panose="02020502050305020303" pitchFamily="18" charset="77"/>
              </a:rPr>
              <a:t>LOVE (III)</a:t>
            </a:r>
            <a:endParaRPr lang="en-US" sz="2100" dirty="0">
              <a:solidFill>
                <a:schemeClr val="bg1"/>
              </a:solidFill>
              <a:latin typeface="Goudy Old Style" panose="02020502050305020303" pitchFamily="18" charset="77"/>
            </a:endParaRPr>
          </a:p>
          <a:p>
            <a:r>
              <a:rPr lang="en-US" sz="2100" dirty="0">
                <a:solidFill>
                  <a:schemeClr val="bg1"/>
                </a:solidFill>
                <a:latin typeface="Goudy Old Style" panose="02020502050305020303" pitchFamily="18" charset="77"/>
              </a:rPr>
              <a:t>LOVE bade me welcome; yet my soul drew back,</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Guilty of dust and sin.</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But quick-eyed Love, observing me grow slack</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From my first entrance in,</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Drew nearer to me, sweetly questioning</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If I </a:t>
            </a:r>
            <a:r>
              <a:rPr lang="en-US" sz="2100" dirty="0" err="1">
                <a:solidFill>
                  <a:schemeClr val="bg1"/>
                </a:solidFill>
                <a:latin typeface="Goudy Old Style" panose="02020502050305020303" pitchFamily="18" charset="77"/>
              </a:rPr>
              <a:t>lack’d</a:t>
            </a:r>
            <a:r>
              <a:rPr lang="en-US" sz="2100" dirty="0">
                <a:solidFill>
                  <a:schemeClr val="bg1"/>
                </a:solidFill>
                <a:latin typeface="Goudy Old Style" panose="02020502050305020303" pitchFamily="18" charset="77"/>
              </a:rPr>
              <a:t> anything.</a:t>
            </a:r>
          </a:p>
          <a:p>
            <a:r>
              <a:rPr lang="en-US" sz="2100" dirty="0">
                <a:solidFill>
                  <a:schemeClr val="bg1"/>
                </a:solidFill>
                <a:latin typeface="Goudy Old Style" panose="02020502050305020303" pitchFamily="18" charset="77"/>
              </a:rPr>
              <a:t>‘A guest,’ I </a:t>
            </a:r>
            <a:r>
              <a:rPr lang="en-US" sz="2100" dirty="0" err="1">
                <a:solidFill>
                  <a:schemeClr val="bg1"/>
                </a:solidFill>
                <a:latin typeface="Goudy Old Style" panose="02020502050305020303" pitchFamily="18" charset="77"/>
              </a:rPr>
              <a:t>answer’d</a:t>
            </a:r>
            <a:r>
              <a:rPr lang="en-US" sz="2100" dirty="0">
                <a:solidFill>
                  <a:schemeClr val="bg1"/>
                </a:solidFill>
                <a:latin typeface="Goudy Old Style" panose="02020502050305020303" pitchFamily="18" charset="77"/>
              </a:rPr>
              <a:t>, ‘worthy to be here:’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Love said, ‘You shall be he.’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‘I, the unkind, ungrateful? Ah, my dear,</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I cannot look on Thee.’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Love took my hand and smiling did reply,</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‘Who made the eyes but I?’</a:t>
            </a:r>
          </a:p>
          <a:p>
            <a:r>
              <a:rPr lang="en-US" sz="2100" dirty="0">
                <a:solidFill>
                  <a:schemeClr val="bg1"/>
                </a:solidFill>
                <a:latin typeface="Goudy Old Style" panose="02020502050305020303" pitchFamily="18" charset="77"/>
              </a:rPr>
              <a:t>‘Truth, Lord; but I have </a:t>
            </a:r>
            <a:r>
              <a:rPr lang="en-US" sz="2100" dirty="0" err="1">
                <a:solidFill>
                  <a:schemeClr val="bg1"/>
                </a:solidFill>
                <a:latin typeface="Goudy Old Style" panose="02020502050305020303" pitchFamily="18" charset="77"/>
              </a:rPr>
              <a:t>marr’d</a:t>
            </a:r>
            <a:r>
              <a:rPr lang="en-US" sz="2100" dirty="0">
                <a:solidFill>
                  <a:schemeClr val="bg1"/>
                </a:solidFill>
                <a:latin typeface="Goudy Old Style" panose="02020502050305020303" pitchFamily="18" charset="77"/>
              </a:rPr>
              <a:t> them: let my shame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Go where it doth deserve.’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‘And know you not,’ says Love, ‘Who bore the blame?’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‘My dear, then I will serve.’</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‘You must sit down,’ says Love, ‘and taste my meat.’</a:t>
            </a:r>
            <a:br>
              <a:rPr lang="en-US" sz="2100"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            So I did sit and eat.</a:t>
            </a:r>
          </a:p>
          <a:p>
            <a:r>
              <a:rPr lang="en-US" sz="2100" i="1" dirty="0">
                <a:solidFill>
                  <a:schemeClr val="bg1"/>
                </a:solidFill>
                <a:latin typeface="Goudy Old Style" panose="02020502050305020303" pitchFamily="18" charset="77"/>
              </a:rPr>
              <a:t>--George Herbert, 1593-1633</a:t>
            </a:r>
          </a:p>
          <a:p>
            <a:r>
              <a:rPr lang="en-US" i="1" dirty="0">
                <a:solidFill>
                  <a:schemeClr val="bg1"/>
                </a:solidFill>
              </a:rPr>
              <a:t> </a:t>
            </a: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98C19E19-38FC-EE04-CF22-F789557E946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E4022767-62B9-CD05-6D83-8A04FCBB60E7}"/>
              </a:ext>
            </a:extLst>
          </p:cNvPr>
          <p:cNvPicPr>
            <a:picLocks noChangeAspect="1"/>
          </p:cNvPicPr>
          <p:nvPr/>
        </p:nvPicPr>
        <p:blipFill>
          <a:blip r:embed="rId2"/>
          <a:stretch>
            <a:fillRect/>
          </a:stretch>
        </p:blipFill>
        <p:spPr>
          <a:xfrm>
            <a:off x="11108266" y="2099733"/>
            <a:ext cx="1083731" cy="2659303"/>
          </a:xfrm>
          <a:prstGeom prst="rect">
            <a:avLst/>
          </a:prstGeom>
        </p:spPr>
      </p:pic>
    </p:spTree>
    <p:extLst>
      <p:ext uri="{BB962C8B-B14F-4D97-AF65-F5344CB8AC3E}">
        <p14:creationId xmlns:p14="http://schemas.microsoft.com/office/powerpoint/2010/main" val="1940165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7EB8FE-D63E-61E2-A0B0-BFC4039D7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433ED-55A6-CF80-96E0-A787819E3D9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E61F61D-DB43-7097-25A4-FAA8628E08E5}"/>
              </a:ext>
            </a:extLst>
          </p:cNvPr>
          <p:cNvSpPr>
            <a:spLocks noGrp="1"/>
          </p:cNvSpPr>
          <p:nvPr>
            <p:ph type="subTitle" idx="1"/>
          </p:nvPr>
        </p:nvSpPr>
        <p:spPr>
          <a:xfrm>
            <a:off x="0" y="-1"/>
            <a:ext cx="10537371" cy="6835139"/>
          </a:xfrm>
        </p:spPr>
        <p:txBody>
          <a:bodyPr>
            <a:normAutofit fontScale="25000" lnSpcReduction="20000"/>
          </a:bodyPr>
          <a:lstStyle/>
          <a:p>
            <a:pPr algn="l"/>
            <a:r>
              <a:rPr lang="en-US" sz="9600" b="1" dirty="0">
                <a:latin typeface="Goudy Old Style" charset="0"/>
                <a:ea typeface="Goudy Old Style" charset="0"/>
                <a:cs typeface="Goudy Old Style" charset="0"/>
              </a:rPr>
              <a:t>How to approach this class:</a:t>
            </a:r>
            <a:br>
              <a:rPr lang="en-US" sz="9600" b="1" dirty="0">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approach this class:</a:t>
            </a:r>
          </a:p>
          <a:p>
            <a:pPr algn="l"/>
            <a:r>
              <a:rPr lang="en-US" sz="9600" b="1" dirty="0">
                <a:solidFill>
                  <a:schemeClr val="bg1"/>
                </a:solidFill>
                <a:latin typeface="Goudy Old Style" charset="0"/>
                <a:ea typeface="Goudy Old Style" charset="0"/>
                <a:cs typeface="Goudy Old Style" charset="0"/>
              </a:rPr>
              <a:t>--On the beach</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--Snorkeling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--Scuba diving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--Email list/QR code</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read this book:</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--Try reading aloud and slowly, looking for layers of meaning</a:t>
            </a:r>
          </a:p>
          <a:p>
            <a:pPr algn="l"/>
            <a:r>
              <a:rPr lang="en-US" sz="9600" b="1" dirty="0">
                <a:solidFill>
                  <a:schemeClr val="bg1"/>
                </a:solidFill>
                <a:latin typeface="Goudy Old Style" charset="0"/>
                <a:ea typeface="Goudy Old Style" charset="0"/>
                <a:cs typeface="Goudy Old Style" charset="0"/>
              </a:rPr>
              <a:t>--Look for themes/underline and highlight passages that resonate with you</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What we’ll be doing:</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--Setting the background and context</a:t>
            </a:r>
          </a:p>
          <a:p>
            <a:pPr algn="l"/>
            <a:r>
              <a:rPr lang="en-US" sz="9600" b="1" dirty="0">
                <a:solidFill>
                  <a:schemeClr val="bg1"/>
                </a:solidFill>
                <a:latin typeface="Goudy Old Style" charset="0"/>
                <a:ea typeface="Goudy Old Style" charset="0"/>
                <a:cs typeface="Goudy Old Style" charset="0"/>
              </a:rPr>
              <a:t>--Following the story chapter by chapter</a:t>
            </a:r>
          </a:p>
          <a:p>
            <a:pPr algn="l"/>
            <a:r>
              <a:rPr lang="en-US" sz="9600" b="1" dirty="0">
                <a:solidFill>
                  <a:schemeClr val="bg1"/>
                </a:solidFill>
                <a:latin typeface="Goudy Old Style" charset="0"/>
                <a:ea typeface="Goudy Old Style" charset="0"/>
                <a:cs typeface="Goudy Old Style" charset="0"/>
              </a:rPr>
              <a:t>--Drawing out principles for living with Joy and Purpose </a:t>
            </a:r>
          </a:p>
          <a:p>
            <a:pPr algn="l"/>
            <a:r>
              <a:rPr lang="en-US" sz="9600" b="1" dirty="0">
                <a:solidFill>
                  <a:schemeClr val="bg1"/>
                </a:solidFill>
                <a:latin typeface="Goudy Old Style" charset="0"/>
                <a:ea typeface="Goudy Old Style" charset="0"/>
                <a:cs typeface="Goudy Old Style" charset="0"/>
              </a:rPr>
              <a:t>--Looking at relevant Scripture</a:t>
            </a:r>
            <a:br>
              <a:rPr lang="en-US" sz="9600" b="1" dirty="0">
                <a:solidFill>
                  <a:schemeClr val="bg1"/>
                </a:solidFill>
                <a:latin typeface="Goudy Old Style" charset="0"/>
                <a:ea typeface="Goudy Old Style" charset="0"/>
                <a:cs typeface="Goudy Old Style" charset="0"/>
              </a:rPr>
            </a:br>
            <a:endParaRPr lang="en-US" sz="9600" b="1" i="1" dirty="0">
              <a:solidFill>
                <a:schemeClr val="bg1"/>
              </a:solidFill>
              <a:latin typeface="Goudy Old Style" charset="0"/>
              <a:ea typeface="Goudy Old Style" charset="0"/>
              <a:cs typeface="Goudy Old Style" charset="0"/>
            </a:endParaRPr>
          </a:p>
          <a:p>
            <a:pPr algn="l" fontAlgn="ctr"/>
            <a:endParaRPr lang="en-US" sz="9600" b="1" i="0" dirty="0">
              <a:solidFill>
                <a:schemeClr val="bg1"/>
              </a:solidFill>
              <a:effectLst/>
              <a:latin typeface="Goudy Old Style" panose="02020502050305020303" pitchFamily="18" charset="77"/>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4464A53D-6BC0-E49C-CB5D-BA66BBB56A0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2D9E94C7-CEC3-E1E7-7242-F316AE0D5BA3}"/>
              </a:ext>
            </a:extLst>
          </p:cNvPr>
          <p:cNvPicPr>
            <a:picLocks noChangeAspect="1"/>
          </p:cNvPicPr>
          <p:nvPr/>
        </p:nvPicPr>
        <p:blipFill>
          <a:blip r:embed="rId2"/>
          <a:stretch>
            <a:fillRect/>
          </a:stretch>
        </p:blipFill>
        <p:spPr>
          <a:xfrm>
            <a:off x="10537371" y="1693332"/>
            <a:ext cx="1654628" cy="2760135"/>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6A50F0DC-3030-0297-1794-59C62DC83794}"/>
              </a:ext>
            </a:extLst>
          </p:cNvPr>
          <p:cNvPicPr>
            <a:picLocks noChangeAspect="1"/>
          </p:cNvPicPr>
          <p:nvPr/>
        </p:nvPicPr>
        <p:blipFill>
          <a:blip r:embed="rId3"/>
          <a:stretch>
            <a:fillRect/>
          </a:stretch>
        </p:blipFill>
        <p:spPr>
          <a:xfrm>
            <a:off x="6858000" y="261258"/>
            <a:ext cx="2599564" cy="2590800"/>
          </a:xfrm>
          <a:prstGeom prst="rect">
            <a:avLst/>
          </a:prstGeom>
        </p:spPr>
      </p:pic>
    </p:spTree>
    <p:extLst>
      <p:ext uri="{BB962C8B-B14F-4D97-AF65-F5344CB8AC3E}">
        <p14:creationId xmlns:p14="http://schemas.microsoft.com/office/powerpoint/2010/main" val="2783218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E45494B-32E8-1739-F5CA-09603FF46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F1635-70D0-8AA4-F9B7-3346581739F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9CFAA72-701D-31FC-4A35-7A0C50A86765}"/>
              </a:ext>
            </a:extLst>
          </p:cNvPr>
          <p:cNvSpPr>
            <a:spLocks noGrp="1"/>
          </p:cNvSpPr>
          <p:nvPr>
            <p:ph type="subTitle" idx="1"/>
          </p:nvPr>
        </p:nvSpPr>
        <p:spPr>
          <a:xfrm>
            <a:off x="0" y="-1"/>
            <a:ext cx="10537371" cy="6835139"/>
          </a:xfrm>
        </p:spPr>
        <p:txBody>
          <a:bodyPr>
            <a:normAutofit/>
          </a:bodyPr>
          <a:lstStyle/>
          <a:p>
            <a:br>
              <a:rPr lang="en-US" sz="5500" b="1" dirty="0">
                <a:solidFill>
                  <a:schemeClr val="bg1"/>
                </a:solidFill>
                <a:latin typeface="Goudy Old Style" panose="02020502050305020303" pitchFamily="18" charset="77"/>
                <a:ea typeface="Goudy Old Style" charset="0"/>
                <a:cs typeface="Goudy Old Style" charset="0"/>
              </a:rPr>
            </a:br>
            <a:r>
              <a:rPr lang="en-US" b="0" i="0" dirty="0">
                <a:solidFill>
                  <a:schemeClr val="bg1"/>
                </a:solidFill>
                <a:effectLst/>
                <a:latin typeface="Goudy Old Style" panose="02020502050305020303" pitchFamily="18" charset="77"/>
              </a:rPr>
              <a:t>For you were once darkness, but now you are light in the Lord.                                           Live as children of light (for the fruit of the light consists in all goodness, righteousness, and truth), and find out what pleases the Lord. </a:t>
            </a:r>
            <a:r>
              <a:rPr lang="en-US" b="1" baseline="30000" dirty="0">
                <a:solidFill>
                  <a:schemeClr val="bg1"/>
                </a:solidFill>
                <a:latin typeface="Goudy Old Style" panose="02020502050305020303" pitchFamily="18" charset="77"/>
              </a:rPr>
              <a:t>                       </a:t>
            </a:r>
          </a:p>
          <a:p>
            <a:r>
              <a:rPr lang="en-US" b="0" i="0" dirty="0">
                <a:solidFill>
                  <a:schemeClr val="bg1"/>
                </a:solidFill>
                <a:effectLst/>
                <a:latin typeface="Goudy Old Style" panose="02020502050305020303" pitchFamily="18" charset="77"/>
              </a:rPr>
              <a:t>Have nothing to do with the fruitless deeds of darkness, but rather expose them.       It is shameful even to mention what the disobedient do in secret. But everything exposed by the light becomes visible—and everything that is illuminated becomes a light. This is why it is said: “Wake up, sleeper,</a:t>
            </a:r>
            <a:r>
              <a:rPr lang="en-US" dirty="0">
                <a:solidFill>
                  <a:schemeClr val="bg1"/>
                </a:solidFill>
                <a:latin typeface="Goudy Old Style" panose="02020502050305020303" pitchFamily="18" charset="77"/>
              </a:rPr>
              <a:t> </a:t>
            </a:r>
            <a:r>
              <a:rPr lang="en-US" b="0" i="0" dirty="0">
                <a:solidFill>
                  <a:schemeClr val="bg1"/>
                </a:solidFill>
                <a:effectLst/>
                <a:latin typeface="Goudy Old Style" panose="02020502050305020303" pitchFamily="18" charset="77"/>
              </a:rPr>
              <a:t>rise from the dead,                                and Christ will shine on you.” Be very careful, then, how you live—                          not as unwise but as wise, making the most of every opportu</a:t>
            </a:r>
            <a:r>
              <a:rPr lang="en-US" dirty="0">
                <a:solidFill>
                  <a:schemeClr val="bg1"/>
                </a:solidFill>
                <a:latin typeface="Goudy Old Style" panose="02020502050305020303" pitchFamily="18" charset="77"/>
              </a:rPr>
              <a:t>nity                       </a:t>
            </a:r>
            <a:r>
              <a:rPr lang="en-US" b="0" i="0" dirty="0">
                <a:solidFill>
                  <a:schemeClr val="bg1"/>
                </a:solidFill>
                <a:effectLst/>
                <a:latin typeface="Goudy Old Style" panose="02020502050305020303" pitchFamily="18" charset="77"/>
              </a:rPr>
              <a:t>because the days are evil.</a:t>
            </a:r>
          </a:p>
          <a:p>
            <a:endParaRPr lang="en-US" dirty="0">
              <a:solidFill>
                <a:schemeClr val="bg1"/>
              </a:solidFill>
              <a:latin typeface="Goudy Old Style" panose="02020502050305020303" pitchFamily="18" charset="77"/>
            </a:endParaRPr>
          </a:p>
          <a:p>
            <a:r>
              <a:rPr lang="en-US" b="0" i="1" dirty="0">
                <a:solidFill>
                  <a:schemeClr val="bg1"/>
                </a:solidFill>
                <a:effectLst/>
                <a:latin typeface="Goudy Old Style" panose="02020502050305020303" pitchFamily="18" charset="77"/>
              </a:rPr>
              <a:t>Ephesians 5:8-15</a:t>
            </a:r>
          </a:p>
          <a:p>
            <a:pPr algn="l"/>
            <a:endParaRPr lang="en-US" sz="5500" b="1" dirty="0">
              <a:solidFill>
                <a:schemeClr val="bg1"/>
              </a:solidFill>
              <a:latin typeface="Goudy Old Style" panose="02020502050305020303" pitchFamily="18" charset="77"/>
              <a:ea typeface="Goudy Old Style" charset="0"/>
              <a:cs typeface="Goudy Old Style" charset="0"/>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00E5A533-89DC-9D1C-80D5-31E25EF874D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FDEE6A1C-E373-324E-FDC0-4E10606FA2C6}"/>
              </a:ext>
            </a:extLst>
          </p:cNvPr>
          <p:cNvPicPr>
            <a:picLocks noChangeAspect="1"/>
          </p:cNvPicPr>
          <p:nvPr/>
        </p:nvPicPr>
        <p:blipFill>
          <a:blip r:embed="rId2"/>
          <a:stretch>
            <a:fillRect/>
          </a:stretch>
        </p:blipFill>
        <p:spPr>
          <a:xfrm>
            <a:off x="10537371" y="1524000"/>
            <a:ext cx="1654628" cy="2827868"/>
          </a:xfrm>
          <a:prstGeom prst="rect">
            <a:avLst/>
          </a:prstGeom>
        </p:spPr>
      </p:pic>
    </p:spTree>
    <p:extLst>
      <p:ext uri="{BB962C8B-B14F-4D97-AF65-F5344CB8AC3E}">
        <p14:creationId xmlns:p14="http://schemas.microsoft.com/office/powerpoint/2010/main" val="235187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159065-B085-E96F-3C67-FBFBA15F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3BB7C-2214-B872-123B-35F435115AB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0203CEE-C8FE-F348-6C51-ADE69915C70E}"/>
              </a:ext>
            </a:extLst>
          </p:cNvPr>
          <p:cNvSpPr>
            <a:spLocks noGrp="1"/>
          </p:cNvSpPr>
          <p:nvPr>
            <p:ph type="subTitle" idx="1"/>
          </p:nvPr>
        </p:nvSpPr>
        <p:spPr>
          <a:xfrm>
            <a:off x="0" y="-1"/>
            <a:ext cx="10537371" cy="6835139"/>
          </a:xfrm>
        </p:spPr>
        <p:txBody>
          <a:bodyPr>
            <a:normAutofit fontScale="77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2600" b="1" dirty="0">
                <a:solidFill>
                  <a:schemeClr val="bg1"/>
                </a:solidFill>
                <a:latin typeface="Goudy Old Style" charset="0"/>
                <a:ea typeface="Goudy Old Style" charset="0"/>
                <a:cs typeface="Goudy Old Style" charset="0"/>
              </a:rPr>
              <a:t>Why Narnia matters SO much today</a:t>
            </a:r>
            <a:br>
              <a:rPr lang="en-US" sz="2600" b="1" dirty="0">
                <a:solidFill>
                  <a:schemeClr val="bg1"/>
                </a:solidFill>
                <a:latin typeface="Goudy Old Style" charset="0"/>
                <a:ea typeface="Goudy Old Style" charset="0"/>
                <a:cs typeface="Goudy Old Style" charset="0"/>
              </a:rPr>
            </a:br>
            <a:r>
              <a:rPr lang="en-US" sz="2600" b="1" dirty="0">
                <a:solidFill>
                  <a:schemeClr val="bg1"/>
                </a:solidFill>
                <a:latin typeface="Goudy Old Style" charset="0"/>
                <a:ea typeface="Goudy Old Style" charset="0"/>
                <a:cs typeface="Goudy Old Style" charset="0"/>
              </a:rPr>
              <a:t>Aggressively secular narrative pervading our culture—how to counter? </a:t>
            </a:r>
          </a:p>
          <a:p>
            <a:pPr algn="l"/>
            <a:r>
              <a:rPr lang="en-US" sz="2600" b="1" dirty="0">
                <a:solidFill>
                  <a:schemeClr val="bg1"/>
                </a:solidFill>
                <a:latin typeface="Goudy Old Style" charset="0"/>
                <a:ea typeface="Goudy Old Style" charset="0"/>
                <a:cs typeface="Goudy Old Style" charset="0"/>
              </a:rPr>
              <a:t>Which Story Can We Trust? Either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here by accident, meaningless products of a random process. We create our own identity and can only invent meaning and purpose in life and do our best to stay alive—even though there is no point to life.</a:t>
            </a:r>
            <a:r>
              <a:rPr lang="en-US" sz="2200" dirty="0">
                <a:solidFill>
                  <a:schemeClr val="bg1"/>
                </a:solidFill>
                <a:latin typeface="Goudy Old Style" charset="0"/>
                <a:ea typeface="Goudy Old Style" charset="0"/>
                <a:cs typeface="Goudy Old Style" charset="0"/>
              </a:rPr>
              <a:t> Sartre, Dawkins, Nietzsche, most schools</a:t>
            </a:r>
            <a:br>
              <a:rPr lang="en-US" sz="2200" i="1" dirty="0">
                <a:solidFill>
                  <a:schemeClr val="bg1"/>
                </a:solidFill>
                <a:latin typeface="Goudy Old Style" charset="0"/>
                <a:ea typeface="Goudy Old Style" charset="0"/>
                <a:cs typeface="Goudy Old Style" charset="0"/>
              </a:rPr>
            </a:br>
            <a:r>
              <a:rPr lang="en-US" sz="2200" i="1" dirty="0">
                <a:solidFill>
                  <a:schemeClr val="bg1"/>
                </a:solidFill>
                <a:latin typeface="Goudy Old Style" charset="0"/>
                <a:ea typeface="Goudy Old Style" charset="0"/>
                <a:cs typeface="Goudy Old Style" charset="0"/>
              </a:rPr>
              <a:t>					</a:t>
            </a:r>
            <a:r>
              <a:rPr lang="en-US" sz="2200" b="1" dirty="0">
                <a:solidFill>
                  <a:schemeClr val="bg1"/>
                </a:solidFill>
                <a:latin typeface="Goudy Old Style" charset="0"/>
                <a:ea typeface="Goudy Old Style" charset="0"/>
                <a:cs typeface="Goudy Old Style" charset="0"/>
              </a:rPr>
              <a:t>OR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precious creatures made by and in the image of a loving God, who has created us for something special that we are asked to do. We have the privilege of being able to do good and experience purpose as we live by faith in Christ in His Kingdom. </a:t>
            </a:r>
            <a:r>
              <a:rPr lang="en-US" sz="2200" dirty="0">
                <a:solidFill>
                  <a:schemeClr val="bg1"/>
                </a:solidFill>
                <a:latin typeface="Goudy Old Style" charset="0"/>
                <a:ea typeface="Goudy Old Style" charset="0"/>
                <a:cs typeface="Goudy Old Style" charset="0"/>
              </a:rPr>
              <a:t>The witness of Scripture, the Church, and the saints</a:t>
            </a:r>
            <a:endParaRPr lang="en-US" sz="2200" i="1"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These two stories are </a:t>
            </a:r>
            <a:r>
              <a:rPr lang="en-US" sz="2600" b="1" dirty="0">
                <a:solidFill>
                  <a:schemeClr val="bg1"/>
                </a:solidFill>
                <a:latin typeface="Goudy Old Style" charset="0"/>
                <a:ea typeface="Goudy Old Style" charset="0"/>
                <a:cs typeface="Goudy Old Style" charset="0"/>
              </a:rPr>
              <a:t>totally incompatible</a:t>
            </a:r>
            <a:r>
              <a:rPr lang="en-US" sz="2600" dirty="0">
                <a:solidFill>
                  <a:schemeClr val="bg1"/>
                </a:solidFill>
                <a:latin typeface="Goudy Old Style" charset="0"/>
                <a:ea typeface="Goudy Old Style" charset="0"/>
                <a:cs typeface="Goudy Old Style" charset="0"/>
              </a:rPr>
              <a:t>. They can’t both be right: cognitive dissonance. So which do we trust? Other stories, like the </a:t>
            </a:r>
            <a:r>
              <a:rPr lang="en-US" sz="2600" i="1" dirty="0">
                <a:solidFill>
                  <a:schemeClr val="bg1"/>
                </a:solidFill>
                <a:latin typeface="Goudy Old Style" charset="0"/>
                <a:ea typeface="Goudy Old Style" charset="0"/>
                <a:cs typeface="Goudy Old Style" charset="0"/>
              </a:rPr>
              <a:t>Chronicles of Narnia</a:t>
            </a:r>
            <a:r>
              <a:rPr lang="en-US" sz="2600" dirty="0">
                <a:solidFill>
                  <a:schemeClr val="bg1"/>
                </a:solidFill>
                <a:latin typeface="Goudy Old Style" charset="0"/>
                <a:ea typeface="Goudy Old Style" charset="0"/>
                <a:cs typeface="Goudy Old Style" charset="0"/>
              </a:rPr>
              <a:t>, can help us here by highlighting dissonance or by creating a narrative we want to inhabit. So which do we trust? Is </a:t>
            </a:r>
            <a:r>
              <a:rPr lang="en-US" sz="2600" dirty="0" err="1">
                <a:solidFill>
                  <a:schemeClr val="bg1"/>
                </a:solidFill>
                <a:latin typeface="Goudy Old Style" charset="0"/>
                <a:ea typeface="Goudy Old Style" charset="0"/>
                <a:cs typeface="Goudy Old Style" charset="0"/>
              </a:rPr>
              <a:t>Jadis</a:t>
            </a:r>
            <a:r>
              <a:rPr lang="en-US" sz="2600" dirty="0">
                <a:solidFill>
                  <a:schemeClr val="bg1"/>
                </a:solidFill>
                <a:latin typeface="Goudy Old Style" charset="0"/>
                <a:ea typeface="Goudy Old Style" charset="0"/>
                <a:cs typeface="Goudy Old Style" charset="0"/>
              </a:rPr>
              <a:t>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Queen of the realm of Narnia? OR Is she the White Witch, a usurper in Narnia, which is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realm of the mysterious great and noble lion, Aslan?</a:t>
            </a:r>
            <a:br>
              <a:rPr lang="en-US" sz="2600"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sz="2600" dirty="0">
                <a:solidFill>
                  <a:schemeClr val="bg1"/>
                </a:solidFill>
                <a:latin typeface="Goudy Old Style" charset="0"/>
                <a:ea typeface="Goudy Old Style" charset="0"/>
                <a:cs typeface="Goudy Old Style" charset="0"/>
              </a:rPr>
              <a:t>Gradually, one story about Narnia emerges as supremely plausible, as each individual story turns out to be part of this greater narrative. This grand narrative of interlocking stories makes sense of the riddles the children see and experience and reveals the character of each narrative. </a:t>
            </a:r>
            <a:r>
              <a:rPr lang="en-US" sz="2800" i="1" dirty="0">
                <a:solidFill>
                  <a:schemeClr val="bg1"/>
                </a:solidFill>
                <a:latin typeface="Goudy Old Style" charset="0"/>
                <a:ea typeface="Goudy Old Style" charset="0"/>
                <a:cs typeface="Goudy Old Style" charset="0"/>
              </a:rPr>
              <a:t>These stories teach that Biblical truth and the wisdom of the world cannot both be True---we need to learn to think critically because we are surrounded by falsehood.</a:t>
            </a:r>
            <a:endParaRPr lang="en-US" sz="2600"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We each have our unique story. But our own story needs to be brought  into connection with a grand narrative, a big story which gives our story a new importance and significance. Why? Because we realize that our story is framed by something greater which gives us value and purpose. Lewis’s remarkable achievement in Narnia is to allow his readers to </a:t>
            </a:r>
            <a:r>
              <a:rPr lang="en-US" sz="2600" b="1" dirty="0">
                <a:solidFill>
                  <a:schemeClr val="bg1"/>
                </a:solidFill>
                <a:latin typeface="Goudy Old Style" charset="0"/>
                <a:ea typeface="Goudy Old Style" charset="0"/>
                <a:cs typeface="Goudy Old Style" charset="0"/>
              </a:rPr>
              <a:t>inhabit this big story, </a:t>
            </a:r>
            <a:r>
              <a:rPr lang="en-US" sz="2600" dirty="0">
                <a:solidFill>
                  <a:schemeClr val="bg1"/>
                </a:solidFill>
                <a:latin typeface="Goudy Old Style" charset="0"/>
                <a:ea typeface="Goudy Old Style" charset="0"/>
                <a:cs typeface="Goudy Old Style" charset="0"/>
              </a:rPr>
              <a:t>to get inside it and feel what it is like to be part of it.</a:t>
            </a:r>
            <a:r>
              <a:rPr lang="en-US" sz="2600" dirty="0">
                <a:solidFill>
                  <a:schemeClr val="bg1"/>
                </a:solidFill>
              </a:rPr>
              <a:t> --</a:t>
            </a:r>
            <a:r>
              <a:rPr lang="en-US" sz="2600" i="1" dirty="0">
                <a:solidFill>
                  <a:schemeClr val="bg1"/>
                </a:solidFill>
                <a:latin typeface="Goudy Old Style" charset="0"/>
                <a:ea typeface="Goudy Old Style" charset="0"/>
                <a:cs typeface="Goudy Old Style" charset="0"/>
              </a:rPr>
              <a:t>Rev. Dr. Alister McGrath, Holder of the Andreas </a:t>
            </a:r>
            <a:r>
              <a:rPr lang="en-US" sz="2600" i="1" dirty="0" err="1">
                <a:solidFill>
                  <a:schemeClr val="bg1"/>
                </a:solidFill>
                <a:latin typeface="Goudy Old Style" charset="0"/>
                <a:ea typeface="Goudy Old Style" charset="0"/>
                <a:cs typeface="Goudy Old Style" charset="0"/>
              </a:rPr>
              <a:t>Idreos</a:t>
            </a:r>
            <a:r>
              <a:rPr lang="en-US" sz="2600" i="1" dirty="0">
                <a:solidFill>
                  <a:schemeClr val="bg1"/>
                </a:solidFill>
                <a:latin typeface="Goudy Old Style" charset="0"/>
                <a:ea typeface="Goudy Old Style" charset="0"/>
                <a:cs typeface="Goudy Old Style" charset="0"/>
              </a:rPr>
              <a:t> Chair in Science and Religion, Oxford University (Ph.D. in Molecular Biophysics, Doctor of Divinity in Theology, and Ph.D. in Intellectual History, at Oxford)</a:t>
            </a:r>
          </a:p>
        </p:txBody>
      </p:sp>
      <p:sp>
        <p:nvSpPr>
          <p:cNvPr id="6" name="Rectangle 2">
            <a:extLst>
              <a:ext uri="{FF2B5EF4-FFF2-40B4-BE49-F238E27FC236}">
                <a16:creationId xmlns:a16="http://schemas.microsoft.com/office/drawing/2014/main" id="{F75E2D2C-FFE9-404D-857A-00C3871C1AD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181F6C5-C3F9-EB2C-6BDC-063C1F839B03}"/>
              </a:ext>
            </a:extLst>
          </p:cNvPr>
          <p:cNvPicPr>
            <a:picLocks noChangeAspect="1"/>
          </p:cNvPicPr>
          <p:nvPr/>
        </p:nvPicPr>
        <p:blipFill>
          <a:blip r:embed="rId2"/>
          <a:stretch>
            <a:fillRect/>
          </a:stretch>
        </p:blipFill>
        <p:spPr>
          <a:xfrm>
            <a:off x="10537371" y="2116667"/>
            <a:ext cx="1654628" cy="2642369"/>
          </a:xfrm>
          <a:prstGeom prst="rect">
            <a:avLst/>
          </a:prstGeom>
        </p:spPr>
      </p:pic>
    </p:spTree>
    <p:extLst>
      <p:ext uri="{BB962C8B-B14F-4D97-AF65-F5344CB8AC3E}">
        <p14:creationId xmlns:p14="http://schemas.microsoft.com/office/powerpoint/2010/main" val="67201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0F4BBD0-9B57-9704-A81B-C3BA7F97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97285-B9B8-F29A-7F6B-303D6D79E494}"/>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C7974FD-33E6-E790-49BE-09F7F1773159}"/>
              </a:ext>
            </a:extLst>
          </p:cNvPr>
          <p:cNvSpPr>
            <a:spLocks noGrp="1"/>
          </p:cNvSpPr>
          <p:nvPr>
            <p:ph type="subTitle" idx="1"/>
          </p:nvPr>
        </p:nvSpPr>
        <p:spPr>
          <a:xfrm>
            <a:off x="0" y="-1"/>
            <a:ext cx="10537371" cy="6835139"/>
          </a:xfrm>
        </p:spPr>
        <p:txBody>
          <a:bodyPr>
            <a:normAutofit/>
          </a:bodyPr>
          <a:lstStyle/>
          <a:p>
            <a:pPr algn="l"/>
            <a:r>
              <a:rPr lang="en-US" sz="3600" b="1" dirty="0">
                <a:latin typeface="Goudy Old Style" panose="02020502050305020303" pitchFamily="18" charset="77"/>
              </a:rPr>
              <a:t>“The shaping of our loves, desires, and imagination thus happens primarily </a:t>
            </a: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r>
              <a:rPr lang="en-US" sz="2800" b="1" dirty="0">
                <a:solidFill>
                  <a:schemeClr val="bg1"/>
                </a:solidFill>
                <a:latin typeface="Goudy Old Style" panose="02020502050305020303" pitchFamily="18" charset="77"/>
              </a:rPr>
              <a:t>The Narnia stories are deeply grounded in the Biblical story and         its four major scenes of Creation, Fall, Redemption, and New Creation. The White Witch, Miraz, and other evil characters in the Narnia stories are all engaged in the evil enchantment of encouraging a </a:t>
            </a:r>
          </a:p>
          <a:p>
            <a:pPr>
              <a:lnSpc>
                <a:spcPct val="100000"/>
              </a:lnSpc>
              <a:spcBef>
                <a:spcPts val="0"/>
              </a:spcBef>
            </a:pPr>
            <a:r>
              <a:rPr lang="en-US" sz="2800" b="1" u="sng" dirty="0">
                <a:solidFill>
                  <a:schemeClr val="bg1"/>
                </a:solidFill>
                <a:latin typeface="Goudy Old Style" panose="02020502050305020303" pitchFamily="18" charset="77"/>
              </a:rPr>
              <a:t>Disciplined Forgetting </a:t>
            </a:r>
            <a:r>
              <a:rPr lang="en-US" sz="2800" b="1" dirty="0">
                <a:solidFill>
                  <a:schemeClr val="bg1"/>
                </a:solidFill>
                <a:latin typeface="Goudy Old Style" panose="02020502050305020303" pitchFamily="18" charset="77"/>
              </a:rPr>
              <a:t>of Aslan, his Story, and the Deep Magic. </a:t>
            </a:r>
          </a:p>
          <a:p>
            <a:pPr algn="l">
              <a:lnSpc>
                <a:spcPct val="100000"/>
              </a:lnSpc>
              <a:spcBef>
                <a:spcPts val="0"/>
              </a:spcBef>
            </a:pPr>
            <a:endParaRPr lang="en-US" sz="3600" b="1" i="1" dirty="0">
              <a:solidFill>
                <a:schemeClr val="bg1"/>
              </a:solidFill>
              <a:latin typeface="Goudy Old Style" panose="02020502050305020303" pitchFamily="18" charset="77"/>
            </a:endParaRP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A6758855-577D-0A18-4DE8-65A5D8ABFF7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66BEF7A-BE8A-BD71-F9AC-922F824D6E2A}"/>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980113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E691AD-9242-E2CB-B796-75F74D42F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D730B-1359-2561-FDAD-93A31C191E2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BEC9F28-F5DA-C1EC-B85F-AEB9044B9F91}"/>
              </a:ext>
            </a:extLst>
          </p:cNvPr>
          <p:cNvSpPr>
            <a:spLocks noGrp="1"/>
          </p:cNvSpPr>
          <p:nvPr>
            <p:ph type="subTitle" idx="1"/>
          </p:nvPr>
        </p:nvSpPr>
        <p:spPr>
          <a:xfrm>
            <a:off x="0" y="-1"/>
            <a:ext cx="10537371" cy="6835139"/>
          </a:xfrm>
        </p:spPr>
        <p:txBody>
          <a:bodyPr>
            <a:normAutofit fontScale="62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3500" b="1" dirty="0">
                <a:solidFill>
                  <a:schemeClr val="bg1"/>
                </a:solidFill>
                <a:latin typeface="Goudy Old Style" charset="0"/>
                <a:ea typeface="Goudy Old Style" charset="0"/>
                <a:cs typeface="Goudy Old Style" charset="0"/>
              </a:rPr>
              <a:t>Why Prince Caspian is especially relevant today </a:t>
            </a:r>
          </a:p>
          <a:p>
            <a:pPr algn="l">
              <a:lnSpc>
                <a:spcPct val="110000"/>
              </a:lnSpc>
            </a:pPr>
            <a:r>
              <a:rPr lang="en-US" sz="3500" b="0" i="0" dirty="0">
                <a:solidFill>
                  <a:schemeClr val="bg1"/>
                </a:solidFill>
                <a:effectLst/>
                <a:latin typeface="Goudy Old Style" panose="02020502050305020303" pitchFamily="18" charset="77"/>
              </a:rPr>
              <a:t>Imagine living in a land </a:t>
            </a:r>
          </a:p>
          <a:p>
            <a:pPr algn="l">
              <a:lnSpc>
                <a:spcPct val="110000"/>
              </a:lnSpc>
            </a:pPr>
            <a:r>
              <a:rPr lang="en-US" sz="3500" b="0" i="0" dirty="0">
                <a:solidFill>
                  <a:schemeClr val="bg1"/>
                </a:solidFill>
                <a:effectLst/>
                <a:latin typeface="Goudy Old Style" panose="02020502050305020303" pitchFamily="18" charset="77"/>
              </a:rPr>
              <a:t>--that had forgotten its history and substituted a revisionist narrative that said all evidences of the Divine were foolish myths, </a:t>
            </a:r>
          </a:p>
          <a:p>
            <a:pPr algn="l">
              <a:lnSpc>
                <a:spcPct val="110000"/>
              </a:lnSpc>
            </a:pPr>
            <a:r>
              <a:rPr lang="en-US" sz="3500" b="0" i="0" dirty="0">
                <a:solidFill>
                  <a:schemeClr val="bg1"/>
                </a:solidFill>
                <a:effectLst/>
                <a:latin typeface="Goudy Old Style" panose="02020502050305020303" pitchFamily="18" charset="77"/>
              </a:rPr>
              <a:t>--where individuals struggled to practice their faith while being surrounded by a sea of doubters and skeptics, </a:t>
            </a:r>
          </a:p>
          <a:p>
            <a:pPr algn="l">
              <a:lnSpc>
                <a:spcPct val="110000"/>
              </a:lnSpc>
            </a:pPr>
            <a:r>
              <a:rPr lang="en-US" sz="3500" b="0" i="0" dirty="0">
                <a:solidFill>
                  <a:schemeClr val="bg1"/>
                </a:solidFill>
                <a:effectLst/>
                <a:latin typeface="Goudy Old Style" panose="02020502050305020303" pitchFamily="18" charset="77"/>
              </a:rPr>
              <a:t>--where Evil seemed poised to triumph over Good, and</a:t>
            </a:r>
          </a:p>
          <a:p>
            <a:pPr algn="l">
              <a:lnSpc>
                <a:spcPct val="110000"/>
              </a:lnSpc>
            </a:pPr>
            <a:r>
              <a:rPr lang="en-US" sz="3500" dirty="0">
                <a:solidFill>
                  <a:schemeClr val="bg1"/>
                </a:solidFill>
                <a:latin typeface="Goudy Old Style" panose="02020502050305020303" pitchFamily="18" charset="77"/>
              </a:rPr>
              <a:t>--</a:t>
            </a:r>
            <a:r>
              <a:rPr lang="en-US" sz="3500" b="0" i="0" dirty="0">
                <a:solidFill>
                  <a:schemeClr val="bg1"/>
                </a:solidFill>
                <a:effectLst/>
                <a:latin typeface="Goudy Old Style" panose="02020502050305020303" pitchFamily="18" charset="77"/>
              </a:rPr>
              <a:t> where even the strongest believers wondered sometimes whether they had been abandoned. </a:t>
            </a:r>
          </a:p>
          <a:p>
            <a:pPr algn="l">
              <a:lnSpc>
                <a:spcPct val="110000"/>
              </a:lnSpc>
              <a:spcAft>
                <a:spcPts val="300"/>
              </a:spcAft>
            </a:pPr>
            <a:br>
              <a:rPr lang="en-US" sz="3500" b="0" i="0" dirty="0">
                <a:solidFill>
                  <a:schemeClr val="bg1"/>
                </a:solidFill>
                <a:effectLst/>
                <a:latin typeface="Goudy Old Style" panose="02020502050305020303" pitchFamily="18" charset="77"/>
              </a:rPr>
            </a:br>
            <a:r>
              <a:rPr lang="en-US" sz="3500" b="0" i="0" dirty="0">
                <a:solidFill>
                  <a:schemeClr val="bg1"/>
                </a:solidFill>
                <a:effectLst/>
                <a:latin typeface="Goudy Old Style" panose="02020502050305020303" pitchFamily="18" charset="77"/>
              </a:rPr>
              <a:t>Welcome to the world of </a:t>
            </a:r>
            <a:r>
              <a:rPr lang="en-US" sz="3500" b="0" i="1" dirty="0">
                <a:solidFill>
                  <a:schemeClr val="bg1"/>
                </a:solidFill>
                <a:effectLst/>
                <a:latin typeface="Goudy Old Style" panose="02020502050305020303" pitchFamily="18" charset="77"/>
              </a:rPr>
              <a:t>Prince Caspian</a:t>
            </a:r>
            <a:r>
              <a:rPr lang="en-US" sz="3500" b="0" i="0" dirty="0">
                <a:solidFill>
                  <a:schemeClr val="bg1"/>
                </a:solidFill>
                <a:effectLst/>
                <a:latin typeface="Goudy Old Style" panose="02020502050305020303" pitchFamily="18" charset="77"/>
              </a:rPr>
              <a:t>, the next book of the Chronicles of Narnia after </a:t>
            </a:r>
            <a:r>
              <a:rPr lang="en-US" sz="3500" b="0" i="1" dirty="0">
                <a:solidFill>
                  <a:schemeClr val="bg1"/>
                </a:solidFill>
                <a:effectLst/>
                <a:latin typeface="Goudy Old Style" panose="02020502050305020303" pitchFamily="18" charset="77"/>
              </a:rPr>
              <a:t>The Lion, the Witch, and the Wardrobe</a:t>
            </a:r>
            <a:r>
              <a:rPr lang="en-US" sz="3500" b="0" i="0" dirty="0">
                <a:solidFill>
                  <a:schemeClr val="bg1"/>
                </a:solidFill>
                <a:effectLst/>
                <a:latin typeface="Goudy Old Style" panose="02020502050305020303" pitchFamily="18" charset="77"/>
              </a:rPr>
              <a:t>. C.S. Lewis wrote that this book concerns the “restoration of the true religion after a corruption.</a:t>
            </a:r>
          </a:p>
          <a:p>
            <a:pPr algn="l">
              <a:lnSpc>
                <a:spcPct val="110000"/>
              </a:lnSpc>
            </a:pPr>
            <a:r>
              <a:rPr lang="en-US" sz="3500" b="0" i="0" dirty="0">
                <a:solidFill>
                  <a:schemeClr val="bg1"/>
                </a:solidFill>
                <a:effectLst/>
                <a:latin typeface="Goudy Old Style" panose="02020502050305020303" pitchFamily="18" charset="77"/>
              </a:rPr>
              <a:t>We will be examining such themes as </a:t>
            </a:r>
          </a:p>
          <a:p>
            <a:pPr algn="l">
              <a:lnSpc>
                <a:spcPct val="110000"/>
              </a:lnSpc>
            </a:pPr>
            <a:r>
              <a:rPr lang="en-US" sz="3500" b="0" i="0" dirty="0">
                <a:solidFill>
                  <a:schemeClr val="bg1"/>
                </a:solidFill>
                <a:effectLst/>
                <a:latin typeface="Goudy Old Style" panose="02020502050305020303" pitchFamily="18" charset="77"/>
              </a:rPr>
              <a:t>   --how disbelief and doubt creep into our lives, </a:t>
            </a:r>
          </a:p>
          <a:p>
            <a:pPr algn="l">
              <a:lnSpc>
                <a:spcPct val="110000"/>
              </a:lnSpc>
            </a:pPr>
            <a:r>
              <a:rPr lang="en-US" sz="3500" b="0" i="0" dirty="0">
                <a:solidFill>
                  <a:schemeClr val="bg1"/>
                </a:solidFill>
                <a:effectLst/>
                <a:latin typeface="Goudy Old Style" panose="02020502050305020303" pitchFamily="18" charset="77"/>
              </a:rPr>
              <a:t>   --the effects of living under the wrong framework of reality, </a:t>
            </a:r>
          </a:p>
          <a:p>
            <a:pPr algn="l">
              <a:lnSpc>
                <a:spcPct val="110000"/>
              </a:lnSpc>
            </a:pPr>
            <a:r>
              <a:rPr lang="en-US" sz="3500" b="0" i="0" dirty="0">
                <a:solidFill>
                  <a:schemeClr val="bg1"/>
                </a:solidFill>
                <a:effectLst/>
                <a:latin typeface="Goudy Old Style" panose="02020502050305020303" pitchFamily="18" charset="77"/>
              </a:rPr>
              <a:t>   --the importance of cultivating virtue and courage, and </a:t>
            </a:r>
          </a:p>
          <a:p>
            <a:pPr algn="l">
              <a:lnSpc>
                <a:spcPct val="110000"/>
              </a:lnSpc>
            </a:pPr>
            <a:r>
              <a:rPr lang="en-US" sz="3500" b="0" i="0" dirty="0">
                <a:solidFill>
                  <a:schemeClr val="bg1"/>
                </a:solidFill>
                <a:effectLst/>
                <a:latin typeface="Goudy Old Style" panose="02020502050305020303" pitchFamily="18" charset="77"/>
              </a:rPr>
              <a:t>   --the priority of seeking the Kingdom of God with our whole heart.</a:t>
            </a: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03BF0CD5-E8B5-F968-C831-062D9A2C465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A22BF40-F05E-8928-87C7-796FF3A4B1FF}"/>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13877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1E859AF-635C-4FE0-9A11-3A90BFCFE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561A7-AC05-679B-2731-87345632D47B}"/>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6986D3C-7B90-0395-6BBF-3AB8CBBFD83C}"/>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13: “The High King in Command”</a:t>
            </a:r>
          </a:p>
          <a:p>
            <a:pPr algn="l">
              <a:spcBef>
                <a:spcPts val="0"/>
              </a:spcBef>
            </a:pPr>
            <a:r>
              <a:rPr lang="en-US" sz="2100" dirty="0">
                <a:solidFill>
                  <a:schemeClr val="bg1"/>
                </a:solidFill>
                <a:latin typeface="Goudy Old Style" panose="02020502050305020303" pitchFamily="18" charset="77"/>
              </a:rPr>
              <a:t>Realizing that they are not strong enough to meet Miraz in pitched battle and not sure of Aslan’s timing, Peter and Caspian and company decide that the best course of action may be a challenge to single combat.</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 formal challenge is written up in Narnian style and the company decides it should be delivered by Edmund flanked by the Giant and the Centaur.</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Two of Miraz’s Lords perceive that a challenge is likely being brought and soon connive to turn the situation to their own advantage to get rid of Miraz, and once the challenge is presented they goad Miraz into accepting it by implying he is too cowardly and old to fight.</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Peter and company debate who should serve as marshals for the fight and are reminded of the Bears’ ancient right to that post, and thus choose the Bear, the Giant, and the Centaur.</a:t>
            </a: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Waiting on Aslan’s/God’s timing does not mean that one should be idle in meantime but one should </a:t>
            </a:r>
          </a:p>
          <a:p>
            <a:pPr algn="l">
              <a:spcBef>
                <a:spcPts val="0"/>
              </a:spcBef>
            </a:pPr>
            <a:r>
              <a:rPr lang="en-US" sz="2100" dirty="0">
                <a:solidFill>
                  <a:schemeClr val="bg1"/>
                </a:solidFill>
                <a:latin typeface="Goudy Old Style" panose="02020502050305020303" pitchFamily="18" charset="77"/>
              </a:rPr>
              <a:t>do what one can.</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Observing forms and rituals can be strategic in pursuing Aslan’s/God’s will.</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presence of the Holy Spirit can be transformative in the life of an individual.</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Poor leadership and selfishness and treachery beget more of the same.</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Pride and vanity go before a fall.</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Remembering the truth and passing it from generation to generation matters.</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81EC63F1-652B-A79D-A339-BFE2502DB3F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6790A4A-ED00-088E-9ED0-89A1EF408B13}"/>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54693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FAE6FF7-1789-5A94-4F94-043931A8A5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03A4A-B915-91E5-AB7A-C3E54BC0F3E3}"/>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C14853C7-2864-E3C8-058B-98A40D4D6247}"/>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14: “How All Were Very Busy”</a:t>
            </a:r>
            <a:endParaRPr lang="en-US" sz="800" b="1" dirty="0">
              <a:solidFill>
                <a:schemeClr val="bg1"/>
              </a:solidFill>
              <a:latin typeface="Goudy Old Style" panose="02020502050305020303" pitchFamily="18" charset="77"/>
            </a:endParaRPr>
          </a:p>
          <a:p>
            <a:pPr algn="l">
              <a:spcBef>
                <a:spcPts val="0"/>
              </a:spcBef>
            </a:pPr>
            <a:endParaRPr lang="en-US" sz="8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stage is set for single combat as Miraz’s army and the newly-wakened army of tree-people look on.</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Peter and Miraz begin the fight, with Miraz having the advantage of height and strength but Peter the advantage of agility, as the possibility of Peter’s possible defeat and death looms before the company.</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In a moment where Peter displays chivalry waiting for Miraz to rise, Miraz’s traitorous nobles seize the opportunity to yell “treachery,” falsely claiming Peter has stabbed Miraz in the back. They kill Miraz themselves and then both armies enter into the fray.</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awakened trees then lunge after Miraz’s army, which flees in terror, only to discover they are   trapped because the bridge is gone, having been destroyed earlier when Aslan freed the river god.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Aslan and the girls and their party ride through the surrounding lands freeing children from bad   schools and adults from misery and animals from bondage and lastly Caspian’s old nurse from death.</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Sometimes it is necessary to fight and sacrifice in order for Evil to be defeated and for Good to triumph.</a:t>
            </a: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Honorable conduct matters even when not respected.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Evildoers are not to be trusted and treachery can be expected.</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presence and power of Aslan/Christ leads to freedom and healing.</a:t>
            </a:r>
            <a:endParaRPr lang="en-US" sz="800" dirty="0">
              <a:solidFill>
                <a:schemeClr val="bg1"/>
              </a:solidFill>
              <a:latin typeface="Goudy Old Style" panose="02020502050305020303" pitchFamily="18" charset="77"/>
            </a:endParaRPr>
          </a:p>
          <a:p>
            <a:pPr algn="l">
              <a:spcBef>
                <a:spcPts val="0"/>
              </a:spcBef>
            </a:pPr>
            <a:endParaRPr lang="en-US" sz="8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There is joy in the reunion of kindred hearts.</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4F615205-36A1-4BAD-292B-EE7BD332F387}"/>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9BF8E48-1F81-DFD8-038F-A338EB1E952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4076344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8DFCD2C-D3FE-1C30-E5A2-7FC2F91B8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D3E68B-5A27-11BE-2042-C7494E64A6C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12445BA-ED56-E14F-A19D-8E140D948BE0}"/>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The stage is set for single combat as Miraz’s army and the newly-wakened army of tree-people look on.</a:t>
            </a:r>
            <a:endParaRPr lang="en-US" sz="800" b="1"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 little before two o'clock Trumpkin and the Badger sat with the rest of the creatures at the wood's edge looking across at the gleaming line of Miraz's army which was about two arrow-shots away. In between, a square space of level grass had been staked for the combat. At the two far corners stood </a:t>
            </a:r>
            <a:r>
              <a:rPr lang="en-US" sz="2100" dirty="0" err="1">
                <a:solidFill>
                  <a:schemeClr val="bg1"/>
                </a:solidFill>
                <a:latin typeface="Goudy Old Style" panose="02020502050305020303" pitchFamily="18" charset="77"/>
              </a:rPr>
              <a:t>Glozelle</a:t>
            </a:r>
            <a:r>
              <a:rPr lang="en-US" sz="2100" dirty="0">
                <a:solidFill>
                  <a:schemeClr val="bg1"/>
                </a:solidFill>
                <a:latin typeface="Goudy Old Style" panose="02020502050305020303" pitchFamily="18" charset="77"/>
              </a:rPr>
              <a:t> and </a:t>
            </a:r>
            <a:r>
              <a:rPr lang="en-US" sz="2100" dirty="0" err="1">
                <a:solidFill>
                  <a:schemeClr val="bg1"/>
                </a:solidFill>
                <a:latin typeface="Goudy Old Style" panose="02020502050305020303" pitchFamily="18" charset="77"/>
              </a:rPr>
              <a:t>Sopespian</a:t>
            </a:r>
            <a:r>
              <a:rPr lang="en-US" sz="2100" dirty="0">
                <a:solidFill>
                  <a:schemeClr val="bg1"/>
                </a:solidFill>
                <a:latin typeface="Goudy Old Style" panose="02020502050305020303" pitchFamily="18" charset="77"/>
              </a:rPr>
              <a:t> with drawn swords. At the near corners were Giant </a:t>
            </a:r>
            <a:r>
              <a:rPr lang="en-US" sz="2100" dirty="0" err="1">
                <a:solidFill>
                  <a:schemeClr val="bg1"/>
                </a:solidFill>
                <a:latin typeface="Goudy Old Style" panose="02020502050305020303" pitchFamily="18" charset="77"/>
              </a:rPr>
              <a:t>Wimbleweather</a:t>
            </a:r>
            <a:r>
              <a:rPr lang="en-US" sz="2100" dirty="0">
                <a:solidFill>
                  <a:schemeClr val="bg1"/>
                </a:solidFill>
                <a:latin typeface="Goudy Old Style" panose="02020502050305020303" pitchFamily="18" charset="77"/>
              </a:rPr>
              <a:t> and the Bulgy Bear, who in spite of all their warnings was sucking his paws and looking, to tell the truth, uncommonly silly. To make up for this, </a:t>
            </a:r>
            <a:r>
              <a:rPr lang="en-US" sz="2100" dirty="0" err="1">
                <a:solidFill>
                  <a:schemeClr val="bg1"/>
                </a:solidFill>
                <a:latin typeface="Goudy Old Style" panose="02020502050305020303" pitchFamily="18" charset="77"/>
              </a:rPr>
              <a:t>Glenstorm</a:t>
            </a:r>
            <a:r>
              <a:rPr lang="en-US" sz="2100" dirty="0">
                <a:solidFill>
                  <a:schemeClr val="bg1"/>
                </a:solidFill>
                <a:latin typeface="Goudy Old Style" panose="02020502050305020303" pitchFamily="18" charset="77"/>
              </a:rPr>
              <a:t> on the right of the lists, stock-still except when he stamped a hind hoof occasionally on the turf, looked much more imposing than the </a:t>
            </a:r>
            <a:r>
              <a:rPr lang="en-US" sz="2100" dirty="0" err="1">
                <a:solidFill>
                  <a:schemeClr val="bg1"/>
                </a:solidFill>
                <a:latin typeface="Goudy Old Style" panose="02020502050305020303" pitchFamily="18" charset="77"/>
              </a:rPr>
              <a:t>Telmarine</a:t>
            </a:r>
            <a:r>
              <a:rPr lang="en-US" sz="2100" dirty="0">
                <a:solidFill>
                  <a:schemeClr val="bg1"/>
                </a:solidFill>
                <a:latin typeface="Goudy Old Style" panose="02020502050305020303" pitchFamily="18" charset="77"/>
              </a:rPr>
              <a:t> baron who faced him on the left. Peter had just shaken hands with Edmund and the Doctor, and was now walking down to the combat. It was like the moment before the pistol goes at an important race, but very much worse. "I   wish Aslan had turned up before it came to this," said Trumpkin. "So do I,"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"But look  behind you." "Crows and crockery!" muttered the Dwarf as soon as he had done so. "What are they? Huge people — beautiful people — like gods and goddesses and giants. Hundreds and thousands of them, closing in behind us. What are they?" "It's the Dryads and Hamadryads and Silvans,"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"Aslan has waked them." </a:t>
            </a:r>
            <a:endParaRPr lang="en-US" sz="800" dirty="0">
              <a:solidFill>
                <a:schemeClr val="bg1"/>
              </a:solidFill>
              <a:latin typeface="Goudy Old Style" panose="02020502050305020303" pitchFamily="18" charset="77"/>
            </a:endParaRPr>
          </a:p>
          <a:p>
            <a:pPr algn="l">
              <a:spcBef>
                <a:spcPts val="0"/>
              </a:spcBef>
            </a:pPr>
            <a:endParaRPr lang="en-US" sz="8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Peter and Miraz begin the fight, with Miraz having the advantage of height and strength but Peter the advantage of agility, as the possibility of Peter’s possible defeat and death looms before the company.</a:t>
            </a:r>
          </a:p>
          <a:p>
            <a:pPr algn="l">
              <a:spcBef>
                <a:spcPts val="0"/>
              </a:spcBef>
            </a:pPr>
            <a:r>
              <a:rPr lang="en-US" sz="2100" dirty="0">
                <a:solidFill>
                  <a:schemeClr val="bg1"/>
                </a:solidFill>
                <a:latin typeface="Goudy Old Style" panose="02020502050305020303" pitchFamily="18" charset="77"/>
              </a:rPr>
              <a:t>“Edmund asked anxiously, "What do you think of him, Peter?" "Tough," said Peter. "Very tough. I have a chance if I can keep him on the hop till his weight and short wind come against him — in this hot sun too. To tell the truth, I haven't much chance else. Give my love— to everyone at home, Ed, if he gets me. Here he comes into the lists again So long, old chap. Good-bye, Doctor. And I say, Ed, say something specially nice to Trumpkin. He's been a brick." Edmund couldn't speak. He walked back with the Doctor to his own lines with a sick feeling in his stomach.”</a:t>
            </a:r>
            <a:endParaRPr lang="en-US" sz="8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A11BECFC-FC8A-6C2C-D8E8-0945519321BF}"/>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62F46182-B158-3AB2-8878-3F4DD6AF05FB}"/>
              </a:ext>
            </a:extLst>
          </p:cNvPr>
          <p:cNvPicPr>
            <a:picLocks noChangeAspect="1"/>
          </p:cNvPicPr>
          <p:nvPr/>
        </p:nvPicPr>
        <p:blipFill>
          <a:blip r:embed="rId2"/>
          <a:stretch>
            <a:fillRect/>
          </a:stretch>
        </p:blipFill>
        <p:spPr>
          <a:xfrm>
            <a:off x="11091333" y="2099733"/>
            <a:ext cx="1100664" cy="2659303"/>
          </a:xfrm>
          <a:prstGeom prst="rect">
            <a:avLst/>
          </a:prstGeom>
        </p:spPr>
      </p:pic>
    </p:spTree>
    <p:extLst>
      <p:ext uri="{BB962C8B-B14F-4D97-AF65-F5344CB8AC3E}">
        <p14:creationId xmlns:p14="http://schemas.microsoft.com/office/powerpoint/2010/main" val="918951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46009</TotalTime>
  <Words>6157</Words>
  <Application>Microsoft Macintosh PowerPoint</Application>
  <PresentationFormat>Widescreen</PresentationFormat>
  <Paragraphs>229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Goudy Old Style</vt:lpstr>
      <vt:lpstr>Office Theme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468</cp:revision>
  <cp:lastPrinted>2019-02-13T16:31:27Z</cp:lastPrinted>
  <dcterms:created xsi:type="dcterms:W3CDTF">2018-09-19T14:45:23Z</dcterms:created>
  <dcterms:modified xsi:type="dcterms:W3CDTF">2026-02-25T15:17:31Z</dcterms:modified>
</cp:coreProperties>
</file>